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3"/>
    <p:sldMasterId id="2147483674" r:id="rId4"/>
    <p:sldMasterId id="2147483687" r:id="rId5"/>
    <p:sldMasterId id="2147483700" r:id="rId6"/>
  </p:sldMasterIdLst>
  <p:notesMasterIdLst>
    <p:notesMasterId r:id="rId8"/>
  </p:notes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</p:sldIdLst>
  <p:sldSz cx="9144000" cy="6858000"/>
  <p:notesSz cx="7315200" cy="9601200"/>
  <p:embeddedFontLst>
    <p:embeddedFont>
      <p:font typeface="Tahoma" charset="0"/>
      <p:regular r:id="rId152"/>
      <p:bold r:id="rId1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" Type="http://schemas.openxmlformats.org/officeDocument/2006/relationships/slide" Target="slides/slide2.xml"/><Relationship Id="rId89" Type="http://schemas.openxmlformats.org/officeDocument/2006/relationships/slide" Target="slides/slide82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80" Type="http://schemas.openxmlformats.org/officeDocument/2006/relationships/slide" Target="slides/slide73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" Target="slides/slide1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3" Type="http://schemas.openxmlformats.org/officeDocument/2006/relationships/font" Target="fonts/font2.fntdata"/><Relationship Id="rId152" Type="http://schemas.openxmlformats.org/officeDocument/2006/relationships/font" Target="fonts/font1.fntdata"/><Relationship Id="rId151" Type="http://schemas.openxmlformats.org/officeDocument/2006/relationships/tableStyles" Target="tableStyles.xml"/><Relationship Id="rId150" Type="http://schemas.openxmlformats.org/officeDocument/2006/relationships/viewProps" Target="viewProps.xml"/><Relationship Id="rId15" Type="http://schemas.openxmlformats.org/officeDocument/2006/relationships/slide" Target="slides/slide8.xml"/><Relationship Id="rId149" Type="http://schemas.openxmlformats.org/officeDocument/2006/relationships/presProps" Target="presProps.xml"/><Relationship Id="rId148" Type="http://schemas.openxmlformats.org/officeDocument/2006/relationships/slide" Target="slides/slide141.xml"/><Relationship Id="rId147" Type="http://schemas.openxmlformats.org/officeDocument/2006/relationships/slide" Target="slides/slide140.xml"/><Relationship Id="rId146" Type="http://schemas.openxmlformats.org/officeDocument/2006/relationships/slide" Target="slides/slide139.xml"/><Relationship Id="rId145" Type="http://schemas.openxmlformats.org/officeDocument/2006/relationships/slide" Target="slides/slide138.xml"/><Relationship Id="rId144" Type="http://schemas.openxmlformats.org/officeDocument/2006/relationships/slide" Target="slides/slide137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14" Type="http://schemas.openxmlformats.org/officeDocument/2006/relationships/slide" Target="slides/slide7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" Type="http://schemas.openxmlformats.org/officeDocument/2006/relationships/slide" Target="slides/slide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" Type="http://schemas.openxmlformats.org/officeDocument/2006/relationships/slide" Target="slides/slide5.xml"/><Relationship Id="rId119" Type="http://schemas.openxmlformats.org/officeDocument/2006/relationships/slide" Target="slides/slide112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110" Type="http://schemas.openxmlformats.org/officeDocument/2006/relationships/slide" Target="slides/slide103.xml"/><Relationship Id="rId11" Type="http://schemas.openxmlformats.org/officeDocument/2006/relationships/slide" Target="slides/slide4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315200" cy="96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315200" cy="9601200"/>
          </a:xfrm>
          <a:custGeom>
            <a:avLst/>
            <a:gdLst/>
            <a:ahLst/>
            <a:cxnLst/>
            <a:rect l="l" t="t" r="r" b="b"/>
            <a:pathLst>
              <a:path w="20322" h="26672" extrusionOk="0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6667"/>
                </a:lnTo>
                <a:cubicBezTo>
                  <a:pt x="0" y="26669"/>
                  <a:pt x="1" y="26671"/>
                  <a:pt x="3" y="26671"/>
                </a:cubicBezTo>
                <a:lnTo>
                  <a:pt x="20317" y="26671"/>
                </a:lnTo>
                <a:cubicBezTo>
                  <a:pt x="20319" y="26671"/>
                  <a:pt x="20321" y="26669"/>
                  <a:pt x="20321" y="26667"/>
                </a:cubicBezTo>
                <a:lnTo>
                  <a:pt x="20321" y="3"/>
                </a:lnTo>
                <a:cubicBezTo>
                  <a:pt x="20321" y="1"/>
                  <a:pt x="20319" y="0"/>
                  <a:pt x="203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5;n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6" name="Google Shape;6;n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:notes"/>
          <p:cNvSpPr/>
          <p:nvPr>
            <p:ph type="sldImg" idx="2"/>
          </p:nvPr>
        </p:nvSpPr>
        <p:spPr>
          <a:xfrm>
            <a:off x="1262160" y="722160"/>
            <a:ext cx="4795920" cy="35974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1:notes"/>
          <p:cNvSpPr/>
          <p:nvPr/>
        </p:nvSpPr>
        <p:spPr>
          <a:xfrm>
            <a:off x="974880" y="4560840"/>
            <a:ext cx="53654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5" name="Google Shape;265;p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5" name="Google Shape;405;p10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0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6" name="Google Shape;2196;p100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10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7" name="Google Shape;2207;p10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0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2" name="Google Shape;2222;p10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0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4" name="Google Shape;2234;p10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0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49" name="Google Shape;2249;p10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0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64" name="Google Shape;2264;p10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0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1" name="Google Shape;2281;p10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10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8" name="Google Shape;2298;p10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0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7" name="Google Shape;2317;p10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109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5" name="Google Shape;2325;p109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00425" tIns="50400" rIns="100425" bIns="504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a dendrogram tree, its horizontal axis indexes all objects in a given data set, while its vertical axis expresses the lifetime of all possible cluster formation.</a:t>
            </a:r>
            <a:endParaRPr sz="1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45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lifetime of a cluster in the dendrogram is defined as a distance interval from the moment that the cluster is created to the moment that it disappears by merging with other clusters.</a:t>
            </a:r>
            <a:endParaRPr sz="1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6" name="Google Shape;2326;p109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7" name="Google Shape;2327;p10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" name="Google Shape;411;p1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1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5" name="Google Shape;2345;p110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1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1" name="Google Shape;2351;p11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1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7" name="Google Shape;2357;p11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1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5" name="Google Shape;2365;p11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11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6" name="Google Shape;2376;p11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1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3" name="Google Shape;2383;p11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1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9" name="Google Shape;2389;p11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1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5" name="Google Shape;2395;p11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11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2" name="Google Shape;2402;p11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1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2" name="Google Shape;2412;p119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2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1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5" name="Google Shape;505;p1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2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3" name="Google Shape;2423;p120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2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38" name="Google Shape;2438;p12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2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45" name="Google Shape;2445;p12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2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1" name="Google Shape;2451;p12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2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7" name="Google Shape;2467;p12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2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73" name="Google Shape;2473;p12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12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79" name="Google Shape;2479;p12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2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85" name="Google Shape;2485;p12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12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5" name="Google Shape;2495;p12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2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3" name="Google Shape;2503;p129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" name="Google Shape;511;p1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3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2" name="Google Shape;2512;p130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3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1" name="Google Shape;2521;p13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3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30" name="Google Shape;2530;p13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13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38" name="Google Shape;2538;p13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13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46" name="Google Shape;2546;p13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3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5" name="Google Shape;2555;p13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3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1" name="Google Shape;2561;p13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3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0" name="Google Shape;2590;p13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13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5" name="Google Shape;2635;p13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3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2" name="Google Shape;2642;p139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7" name="Google Shape;517;p1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14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8" name="Google Shape;2648;p140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14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54" name="Google Shape;2654;p14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2" name="Google Shape;542;p1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5" name="Google Shape;555;p1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1" name="Google Shape;561;p1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7" name="Google Shape;567;p1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7" name="Google Shape;577;p19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" name="Google Shape;274;p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8" name="Google Shape;588;p20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7" name="Google Shape;607;p2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3" name="Google Shape;623;p2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2" name="Google Shape;632;p2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8" name="Google Shape;638;p2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4" name="Google Shape;644;p2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0" name="Google Shape;650;p2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7" name="Google Shape;657;p2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4" name="Google Shape;664;p2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5" name="Google Shape;665;p2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9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1" name="Google Shape;671;p2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2" name="Google Shape;672;p29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p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0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8" name="Google Shape;678;p30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9" name="Google Shape;679;p3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5" name="Google Shape;685;p3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2" name="Google Shape;692;p3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3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4" name="Google Shape;704;p3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5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35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Google Shape;712;p35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3" name="Google Shape;713;p3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6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3" name="Google Shape;763;p36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4" name="Google Shape;764;p36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5" name="Google Shape;765;p3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7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4" name="Google Shape;814;p37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5" name="Google Shape;815;p37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6" name="Google Shape;816;p3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8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8" name="Google Shape;878;p38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9" name="Google Shape;879;p38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0" name="Google Shape;880;p3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9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9" name="Google Shape;929;p39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0" name="Google Shape;930;p39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1" name="Google Shape;931;p3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6" name="Google Shape;326;p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p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0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4" name="Google Shape;984;p40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5" name="Google Shape;985;p40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6" name="Google Shape;986;p4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1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9" name="Google Shape;1039;p41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0" name="Google Shape;1040;p41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1" name="Google Shape;1041;p4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2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92" name="Google Shape;1092;p42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3" name="Google Shape;1093;p42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4" name="Google Shape;1094;p4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1" name="Google Shape;1101;p4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7" name="Google Shape;1107;p4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1" name="Google Shape;1121;p4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3" name="Google Shape;1133;p4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5" name="Google Shape;1145;p4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1" name="Google Shape;1151;p4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2" name="Google Shape;1162;p49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4" name="Google Shape;334;p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3" name="Google Shape;1173;p50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5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0" name="Google Shape;1180;p5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1" name="Google Shape;1191;p5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1" name="Google Shape;1201;p5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5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2" name="Google Shape;1212;p5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5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3" name="Google Shape;1223;p5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9" name="Google Shape;1229;p5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5" name="Google Shape;1235;p5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1" name="Google Shape;1241;p5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7" name="Google Shape;1247;p59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3" name="Google Shape;343;p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4" name="Google Shape;344;p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4" name="Google Shape;1254;p60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9" name="Google Shape;1269;p6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6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5" name="Google Shape;1275;p6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5" name="Google Shape;1285;p6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5" name="Google Shape;1295;p6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5" name="Google Shape;1305;p6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6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5" name="Google Shape;1315;p6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4" name="Google Shape;1324;p6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68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3" name="Google Shape;1333;p68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4" name="Google Shape;1334;p68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5" name="Google Shape;1335;p6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69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5" name="Google Shape;1345;p69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6" name="Google Shape;1346;p69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7" name="Google Shape;1347;p6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1" name="Google Shape;351;p7:notes"/>
          <p:cNvSpPr/>
          <p:nvPr>
            <p:ph type="sldImg" idx="2"/>
          </p:nvPr>
        </p:nvSpPr>
        <p:spPr>
          <a:xfrm>
            <a:off x="1244520" y="709560"/>
            <a:ext cx="4826160" cy="36194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p7:notes"/>
          <p:cNvSpPr/>
          <p:nvPr/>
        </p:nvSpPr>
        <p:spPr>
          <a:xfrm>
            <a:off x="974880" y="4559400"/>
            <a:ext cx="5365440" cy="4344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70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4" name="Google Shape;1354;p70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5" name="Google Shape;1355;p70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6" name="Google Shape;1356;p7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71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3" name="Google Shape;1363;p71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4" name="Google Shape;1364;p71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5" name="Google Shape;1365;p7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2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72" name="Google Shape;1372;p72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3" name="Google Shape;1373;p72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4" name="Google Shape;1374;p7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3:notes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1" name="Google Shape;1381;p73:notes"/>
          <p:cNvSpPr/>
          <p:nvPr>
            <p:ph type="sldImg" idx="2"/>
          </p:nvPr>
        </p:nvSpPr>
        <p:spPr>
          <a:xfrm>
            <a:off x="1270080" y="728640"/>
            <a:ext cx="4778280" cy="3584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2" name="Google Shape;1382;p73:notes"/>
          <p:cNvSpPr/>
          <p:nvPr/>
        </p:nvSpPr>
        <p:spPr>
          <a:xfrm>
            <a:off x="973080" y="4560840"/>
            <a:ext cx="5367240" cy="431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3" name="Google Shape;1383;p7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7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0" name="Google Shape;1390;p7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8" name="Google Shape;1398;p7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4" name="Google Shape;1404;p7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7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0" name="Google Shape;1410;p7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6" name="Google Shape;1416;p7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1" name="Google Shape;1461;p79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2" name="Google Shape;392;p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8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2" name="Google Shape;1502;p80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8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8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8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6" name="Google Shape;1586;p8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8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1" name="Google Shape;1631;p8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8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5" name="Google Shape;1675;p8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8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9" name="Google Shape;1719;p8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8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8" name="Google Shape;1778;p8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8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4" name="Google Shape;1824;p8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8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3" name="Google Shape;1853;p8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8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9" name="Google Shape;1889;p89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8" name="Google Shape;398;p9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90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0" name="Google Shape;1900;p90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91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1" name="Google Shape;1911;p91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92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0" name="Google Shape;1940;p92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3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6" name="Google Shape;1976;p93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94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7" name="Google Shape;1987;p94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95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8" name="Google Shape;1998;p95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96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7" name="Google Shape;2027;p96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97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3" name="Google Shape;2063;p97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98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9" name="Google Shape;2069;p98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99:notes"/>
          <p:cNvSpPr txBox="1"/>
          <p:nvPr>
            <p:ph type="body" idx="1"/>
          </p:nvPr>
        </p:nvSpPr>
        <p:spPr>
          <a:xfrm>
            <a:off x="972720" y="4560840"/>
            <a:ext cx="5365800" cy="43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5" name="Google Shape;2075;p99:notes"/>
          <p:cNvSpPr/>
          <p:nvPr>
            <p:ph type="sldImg" idx="2"/>
          </p:nvPr>
        </p:nvSpPr>
        <p:spPr>
          <a:xfrm>
            <a:off x="1268280" y="728280"/>
            <a:ext cx="4780080" cy="35830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Slide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type="subTitle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matchingName="Title, Content over Content">
  <p:cSld name="OBJECT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type="body" idx="1"/>
          </p:nvPr>
        </p:nvSpPr>
        <p:spPr>
          <a:xfrm>
            <a:off x="410760" y="114264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type="body" idx="2"/>
          </p:nvPr>
        </p:nvSpPr>
        <p:spPr>
          <a:xfrm>
            <a:off x="410760" y="384840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matchingName="Title, 4 Content">
  <p:cSld name="FOUR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type="body" idx="3"/>
          </p:nvPr>
        </p:nvSpPr>
        <p:spPr>
          <a:xfrm>
            <a:off x="41076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type="body" idx="4"/>
          </p:nvPr>
        </p:nvSpPr>
        <p:spPr>
          <a:xfrm>
            <a:off x="467280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41076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type="body" idx="2"/>
          </p:nvPr>
        </p:nvSpPr>
        <p:spPr>
          <a:xfrm>
            <a:off x="322272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type="body" idx="3"/>
          </p:nvPr>
        </p:nvSpPr>
        <p:spPr>
          <a:xfrm>
            <a:off x="603468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type="body" idx="4"/>
          </p:nvPr>
        </p:nvSpPr>
        <p:spPr>
          <a:xfrm>
            <a:off x="41076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type="body" idx="5"/>
          </p:nvPr>
        </p:nvSpPr>
        <p:spPr>
          <a:xfrm>
            <a:off x="322272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type="body" idx="6"/>
          </p:nvPr>
        </p:nvSpPr>
        <p:spPr>
          <a:xfrm>
            <a:off x="603468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Slide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type="subTitle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type="body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, 2 Content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type="body" idx="1"/>
          </p:nvPr>
        </p:nvSpPr>
        <p:spPr>
          <a:xfrm>
            <a:off x="41076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type="body" idx="2"/>
          </p:nvPr>
        </p:nvSpPr>
        <p:spPr>
          <a:xfrm>
            <a:off x="467280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matchingName="Centered Text">
  <p:cSld name="OBJECT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subTitle" idx="1"/>
          </p:nvPr>
        </p:nvSpPr>
        <p:spPr>
          <a:xfrm>
            <a:off x="380520" y="152280"/>
            <a:ext cx="8278920" cy="24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matchingName="Title, 2 Content and Content">
  <p:cSld name="TWO_OBJECTS_AND_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type="body" idx="2"/>
          </p:nvPr>
        </p:nvSpPr>
        <p:spPr>
          <a:xfrm>
            <a:off x="467280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type="body" idx="3"/>
          </p:nvPr>
        </p:nvSpPr>
        <p:spPr>
          <a:xfrm>
            <a:off x="41076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matchingName="Title Content and 2 Content">
  <p:cSld name="OBJECT_AND_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type="body" idx="1"/>
          </p:nvPr>
        </p:nvSpPr>
        <p:spPr>
          <a:xfrm>
            <a:off x="41076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type="body" idx="3"/>
          </p:nvPr>
        </p:nvSpPr>
        <p:spPr>
          <a:xfrm>
            <a:off x="467280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matchingName="Title, 2 Content over Content">
  <p:cSld name="TWO_OBJECTS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type="body" idx="3"/>
          </p:nvPr>
        </p:nvSpPr>
        <p:spPr>
          <a:xfrm>
            <a:off x="410760" y="384840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matchingName="Title, Content over Content">
  <p:cSld name="OBJECT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type="body" idx="1"/>
          </p:nvPr>
        </p:nvSpPr>
        <p:spPr>
          <a:xfrm>
            <a:off x="410760" y="114264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type="body" idx="2"/>
          </p:nvPr>
        </p:nvSpPr>
        <p:spPr>
          <a:xfrm>
            <a:off x="410760" y="384840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matchingName="Title, 4 Content">
  <p:cSld name="FOUR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type="body" idx="3"/>
          </p:nvPr>
        </p:nvSpPr>
        <p:spPr>
          <a:xfrm>
            <a:off x="41076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type="body" idx="4"/>
          </p:nvPr>
        </p:nvSpPr>
        <p:spPr>
          <a:xfrm>
            <a:off x="467280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type="body" idx="1"/>
          </p:nvPr>
        </p:nvSpPr>
        <p:spPr>
          <a:xfrm>
            <a:off x="41076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type="body" idx="2"/>
          </p:nvPr>
        </p:nvSpPr>
        <p:spPr>
          <a:xfrm>
            <a:off x="322272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type="body" idx="3"/>
          </p:nvPr>
        </p:nvSpPr>
        <p:spPr>
          <a:xfrm>
            <a:off x="603468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type="body" idx="4"/>
          </p:nvPr>
        </p:nvSpPr>
        <p:spPr>
          <a:xfrm>
            <a:off x="41076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type="body" idx="5"/>
          </p:nvPr>
        </p:nvSpPr>
        <p:spPr>
          <a:xfrm>
            <a:off x="322272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type="body" idx="6"/>
          </p:nvPr>
        </p:nvSpPr>
        <p:spPr>
          <a:xfrm>
            <a:off x="603468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Slide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type="subTitle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type="body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, 2 Content">
  <p:cSld name="TWO_OBJECT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type="body" idx="1"/>
          </p:nvPr>
        </p:nvSpPr>
        <p:spPr>
          <a:xfrm>
            <a:off x="41076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type="body" idx="2"/>
          </p:nvPr>
        </p:nvSpPr>
        <p:spPr>
          <a:xfrm>
            <a:off x="467280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type="body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matchingName="Centered Text">
  <p:cSld name="OBJECT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type="subTitle" idx="1"/>
          </p:nvPr>
        </p:nvSpPr>
        <p:spPr>
          <a:xfrm>
            <a:off x="380520" y="152280"/>
            <a:ext cx="8278920" cy="24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matchingName="Title, 2 Content and Content">
  <p:cSld name="TWO_OBJECTS_AND_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4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type="body" idx="2"/>
          </p:nvPr>
        </p:nvSpPr>
        <p:spPr>
          <a:xfrm>
            <a:off x="467280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type="body" idx="3"/>
          </p:nvPr>
        </p:nvSpPr>
        <p:spPr>
          <a:xfrm>
            <a:off x="41076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matchingName="Title Content and 2 Content">
  <p:cSld name="OBJECT_AND_TWO_OBJECT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type="body" idx="1"/>
          </p:nvPr>
        </p:nvSpPr>
        <p:spPr>
          <a:xfrm>
            <a:off x="41076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type="body" idx="3"/>
          </p:nvPr>
        </p:nvSpPr>
        <p:spPr>
          <a:xfrm>
            <a:off x="467280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matchingName="Title, 2 Content over Content">
  <p:cSld name="TWO_OBJECTS_OVER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type="body" idx="3"/>
          </p:nvPr>
        </p:nvSpPr>
        <p:spPr>
          <a:xfrm>
            <a:off x="410760" y="384840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matchingName="Title, Content over Content">
  <p:cSld name="OBJECT_OVER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type="body" idx="1"/>
          </p:nvPr>
        </p:nvSpPr>
        <p:spPr>
          <a:xfrm>
            <a:off x="410760" y="114264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type="body" idx="2"/>
          </p:nvPr>
        </p:nvSpPr>
        <p:spPr>
          <a:xfrm>
            <a:off x="410760" y="384840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matchingName="Title, 4 Content">
  <p:cSld name="FOUR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8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8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type="body" idx="3"/>
          </p:nvPr>
        </p:nvSpPr>
        <p:spPr>
          <a:xfrm>
            <a:off x="41076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type="body" idx="4"/>
          </p:nvPr>
        </p:nvSpPr>
        <p:spPr>
          <a:xfrm>
            <a:off x="467280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9"/>
          <p:cNvSpPr txBox="1"/>
          <p:nvPr>
            <p:ph type="body" idx="1"/>
          </p:nvPr>
        </p:nvSpPr>
        <p:spPr>
          <a:xfrm>
            <a:off x="41076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9"/>
          <p:cNvSpPr txBox="1"/>
          <p:nvPr>
            <p:ph type="body" idx="2"/>
          </p:nvPr>
        </p:nvSpPr>
        <p:spPr>
          <a:xfrm>
            <a:off x="322272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type="body" idx="3"/>
          </p:nvPr>
        </p:nvSpPr>
        <p:spPr>
          <a:xfrm>
            <a:off x="603468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type="body" idx="4"/>
          </p:nvPr>
        </p:nvSpPr>
        <p:spPr>
          <a:xfrm>
            <a:off x="41076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9"/>
          <p:cNvSpPr txBox="1"/>
          <p:nvPr>
            <p:ph type="body" idx="5"/>
          </p:nvPr>
        </p:nvSpPr>
        <p:spPr>
          <a:xfrm>
            <a:off x="322272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type="body" idx="6"/>
          </p:nvPr>
        </p:nvSpPr>
        <p:spPr>
          <a:xfrm>
            <a:off x="603468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Slide">
  <p:cSld name="TITLE_AND_BOD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2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2"/>
          <p:cNvSpPr txBox="1"/>
          <p:nvPr>
            <p:ph type="subTitle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3"/>
          <p:cNvSpPr txBox="1"/>
          <p:nvPr>
            <p:ph type="body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, 2 Content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type="body" idx="1"/>
          </p:nvPr>
        </p:nvSpPr>
        <p:spPr>
          <a:xfrm>
            <a:off x="41076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type="body" idx="2"/>
          </p:nvPr>
        </p:nvSpPr>
        <p:spPr>
          <a:xfrm>
            <a:off x="467280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, 2 Content">
  <p:cSld name="TWO_OBJEC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4"/>
          <p:cNvSpPr txBox="1"/>
          <p:nvPr>
            <p:ph type="body" idx="1"/>
          </p:nvPr>
        </p:nvSpPr>
        <p:spPr>
          <a:xfrm>
            <a:off x="41076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4"/>
          <p:cNvSpPr txBox="1"/>
          <p:nvPr>
            <p:ph type="body" idx="2"/>
          </p:nvPr>
        </p:nvSpPr>
        <p:spPr>
          <a:xfrm>
            <a:off x="467280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matchingName="Centered Text">
  <p:cSld name="OBJECT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 txBox="1"/>
          <p:nvPr>
            <p:ph type="subTitle" idx="1"/>
          </p:nvPr>
        </p:nvSpPr>
        <p:spPr>
          <a:xfrm>
            <a:off x="380520" y="152280"/>
            <a:ext cx="8278920" cy="24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matchingName="Title, 2 Content and Content">
  <p:cSld name="TWO_OBJECTS_AND_OB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7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7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7"/>
          <p:cNvSpPr txBox="1"/>
          <p:nvPr>
            <p:ph type="body" idx="2"/>
          </p:nvPr>
        </p:nvSpPr>
        <p:spPr>
          <a:xfrm>
            <a:off x="467280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7"/>
          <p:cNvSpPr txBox="1"/>
          <p:nvPr>
            <p:ph type="body" idx="3"/>
          </p:nvPr>
        </p:nvSpPr>
        <p:spPr>
          <a:xfrm>
            <a:off x="41076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matchingName="Title Content and 2 Content">
  <p:cSld name="OBJECT_AND_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8"/>
          <p:cNvSpPr txBox="1"/>
          <p:nvPr>
            <p:ph type="body" idx="1"/>
          </p:nvPr>
        </p:nvSpPr>
        <p:spPr>
          <a:xfrm>
            <a:off x="41076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8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8"/>
          <p:cNvSpPr txBox="1"/>
          <p:nvPr>
            <p:ph type="body" idx="3"/>
          </p:nvPr>
        </p:nvSpPr>
        <p:spPr>
          <a:xfrm>
            <a:off x="467280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matchingName="Title, 2 Content over Content">
  <p:cSld name="TWO_OBJECTS_OVER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9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9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9"/>
          <p:cNvSpPr txBox="1"/>
          <p:nvPr>
            <p:ph type="body" idx="3"/>
          </p:nvPr>
        </p:nvSpPr>
        <p:spPr>
          <a:xfrm>
            <a:off x="410760" y="384840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matchingName="Title, Content over Content">
  <p:cSld name="OBJECT_OVER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50"/>
          <p:cNvSpPr txBox="1"/>
          <p:nvPr>
            <p:ph type="body" idx="1"/>
          </p:nvPr>
        </p:nvSpPr>
        <p:spPr>
          <a:xfrm>
            <a:off x="410760" y="114264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0"/>
          <p:cNvSpPr txBox="1"/>
          <p:nvPr>
            <p:ph type="body" idx="2"/>
          </p:nvPr>
        </p:nvSpPr>
        <p:spPr>
          <a:xfrm>
            <a:off x="410760" y="384840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matchingName="Title, 4 Content">
  <p:cSld name="FOUR_OBJEC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1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51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51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1"/>
          <p:cNvSpPr txBox="1"/>
          <p:nvPr>
            <p:ph type="body" idx="3"/>
          </p:nvPr>
        </p:nvSpPr>
        <p:spPr>
          <a:xfrm>
            <a:off x="41076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1"/>
          <p:cNvSpPr txBox="1"/>
          <p:nvPr>
            <p:ph type="body" idx="4"/>
          </p:nvPr>
        </p:nvSpPr>
        <p:spPr>
          <a:xfrm>
            <a:off x="467280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2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2"/>
          <p:cNvSpPr txBox="1"/>
          <p:nvPr>
            <p:ph type="body" idx="1"/>
          </p:nvPr>
        </p:nvSpPr>
        <p:spPr>
          <a:xfrm>
            <a:off x="41076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2"/>
          <p:cNvSpPr txBox="1"/>
          <p:nvPr>
            <p:ph type="body" idx="2"/>
          </p:nvPr>
        </p:nvSpPr>
        <p:spPr>
          <a:xfrm>
            <a:off x="322272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2"/>
          <p:cNvSpPr txBox="1"/>
          <p:nvPr>
            <p:ph type="body" idx="3"/>
          </p:nvPr>
        </p:nvSpPr>
        <p:spPr>
          <a:xfrm>
            <a:off x="603468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2"/>
          <p:cNvSpPr txBox="1"/>
          <p:nvPr>
            <p:ph type="body" idx="4"/>
          </p:nvPr>
        </p:nvSpPr>
        <p:spPr>
          <a:xfrm>
            <a:off x="41076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2"/>
          <p:cNvSpPr txBox="1"/>
          <p:nvPr>
            <p:ph type="body" idx="5"/>
          </p:nvPr>
        </p:nvSpPr>
        <p:spPr>
          <a:xfrm>
            <a:off x="322272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2"/>
          <p:cNvSpPr txBox="1"/>
          <p:nvPr>
            <p:ph type="body" idx="6"/>
          </p:nvPr>
        </p:nvSpPr>
        <p:spPr>
          <a:xfrm>
            <a:off x="603468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Slide">
  <p:cSld name="TITLE_AND_BOD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5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5"/>
          <p:cNvSpPr txBox="1"/>
          <p:nvPr>
            <p:ph type="subTitle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6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6"/>
          <p:cNvSpPr txBox="1"/>
          <p:nvPr>
            <p:ph type="body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, 2 Content">
  <p:cSld name="TWO_OBJECT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7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7"/>
          <p:cNvSpPr txBox="1"/>
          <p:nvPr>
            <p:ph type="body" idx="1"/>
          </p:nvPr>
        </p:nvSpPr>
        <p:spPr>
          <a:xfrm>
            <a:off x="41076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7"/>
          <p:cNvSpPr txBox="1"/>
          <p:nvPr>
            <p:ph type="body" idx="2"/>
          </p:nvPr>
        </p:nvSpPr>
        <p:spPr>
          <a:xfrm>
            <a:off x="467280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8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matchingName="Centered Text">
  <p:cSld name="OBJECT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9"/>
          <p:cNvSpPr txBox="1"/>
          <p:nvPr>
            <p:ph type="subTitle" idx="1"/>
          </p:nvPr>
        </p:nvSpPr>
        <p:spPr>
          <a:xfrm>
            <a:off x="380520" y="152280"/>
            <a:ext cx="8278920" cy="24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matchingName="Title, 2 Content and Content">
  <p:cSld name="TWO_OBJECTS_AND_OBJEC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0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60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60"/>
          <p:cNvSpPr txBox="1"/>
          <p:nvPr>
            <p:ph type="body" idx="2"/>
          </p:nvPr>
        </p:nvSpPr>
        <p:spPr>
          <a:xfrm>
            <a:off x="467280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60"/>
          <p:cNvSpPr txBox="1"/>
          <p:nvPr>
            <p:ph type="body" idx="3"/>
          </p:nvPr>
        </p:nvSpPr>
        <p:spPr>
          <a:xfrm>
            <a:off x="41076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matchingName="Title Content and 2 Content">
  <p:cSld name="OBJECT_AND_TWO_OBJECT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1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61"/>
          <p:cNvSpPr txBox="1"/>
          <p:nvPr>
            <p:ph type="body" idx="1"/>
          </p:nvPr>
        </p:nvSpPr>
        <p:spPr>
          <a:xfrm>
            <a:off x="41076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61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61"/>
          <p:cNvSpPr txBox="1"/>
          <p:nvPr>
            <p:ph type="body" idx="3"/>
          </p:nvPr>
        </p:nvSpPr>
        <p:spPr>
          <a:xfrm>
            <a:off x="467280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matchingName="Title, 2 Content over Content">
  <p:cSld name="TWO_OBJECTS_OVER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62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62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62"/>
          <p:cNvSpPr txBox="1"/>
          <p:nvPr>
            <p:ph type="body" idx="3"/>
          </p:nvPr>
        </p:nvSpPr>
        <p:spPr>
          <a:xfrm>
            <a:off x="410760" y="384840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matchingName="Title, Content over Content">
  <p:cSld name="OBJECT_OVER_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3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63"/>
          <p:cNvSpPr txBox="1"/>
          <p:nvPr>
            <p:ph type="body" idx="1"/>
          </p:nvPr>
        </p:nvSpPr>
        <p:spPr>
          <a:xfrm>
            <a:off x="410760" y="114264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63"/>
          <p:cNvSpPr txBox="1"/>
          <p:nvPr>
            <p:ph type="body" idx="2"/>
          </p:nvPr>
        </p:nvSpPr>
        <p:spPr>
          <a:xfrm>
            <a:off x="410760" y="384840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matchingName="Title, 4 Content">
  <p:cSld name="FOUR_OBJECTS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4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64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4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64"/>
          <p:cNvSpPr txBox="1"/>
          <p:nvPr>
            <p:ph type="body" idx="3"/>
          </p:nvPr>
        </p:nvSpPr>
        <p:spPr>
          <a:xfrm>
            <a:off x="41076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64"/>
          <p:cNvSpPr txBox="1"/>
          <p:nvPr>
            <p:ph type="body" idx="4"/>
          </p:nvPr>
        </p:nvSpPr>
        <p:spPr>
          <a:xfrm>
            <a:off x="467280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matchingName="Centered Text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subTitle" idx="1"/>
          </p:nvPr>
        </p:nvSpPr>
        <p:spPr>
          <a:xfrm>
            <a:off x="380520" y="152280"/>
            <a:ext cx="8278920" cy="24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65"/>
          <p:cNvSpPr txBox="1"/>
          <p:nvPr>
            <p:ph type="body" idx="1"/>
          </p:nvPr>
        </p:nvSpPr>
        <p:spPr>
          <a:xfrm>
            <a:off x="41076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65"/>
          <p:cNvSpPr txBox="1"/>
          <p:nvPr>
            <p:ph type="body" idx="2"/>
          </p:nvPr>
        </p:nvSpPr>
        <p:spPr>
          <a:xfrm>
            <a:off x="322272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65"/>
          <p:cNvSpPr txBox="1"/>
          <p:nvPr>
            <p:ph type="body" idx="3"/>
          </p:nvPr>
        </p:nvSpPr>
        <p:spPr>
          <a:xfrm>
            <a:off x="6034680" y="114264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65"/>
          <p:cNvSpPr txBox="1"/>
          <p:nvPr>
            <p:ph type="body" idx="4"/>
          </p:nvPr>
        </p:nvSpPr>
        <p:spPr>
          <a:xfrm>
            <a:off x="41076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5"/>
          <p:cNvSpPr txBox="1"/>
          <p:nvPr>
            <p:ph type="body" idx="5"/>
          </p:nvPr>
        </p:nvSpPr>
        <p:spPr>
          <a:xfrm>
            <a:off x="322272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5"/>
          <p:cNvSpPr txBox="1"/>
          <p:nvPr>
            <p:ph type="body" idx="6"/>
          </p:nvPr>
        </p:nvSpPr>
        <p:spPr>
          <a:xfrm>
            <a:off x="6034680" y="3848400"/>
            <a:ext cx="26776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matchingName="Title, 2 Content and Content">
  <p:cSld name="TWO_OBJECTS_AND_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type="body" idx="2"/>
          </p:nvPr>
        </p:nvSpPr>
        <p:spPr>
          <a:xfrm>
            <a:off x="467280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type="body" idx="3"/>
          </p:nvPr>
        </p:nvSpPr>
        <p:spPr>
          <a:xfrm>
            <a:off x="41076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matchingName="Title Content and 2 Content">
  <p:cSld name="OBJECT_AND_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type="body" idx="1"/>
          </p:nvPr>
        </p:nvSpPr>
        <p:spPr>
          <a:xfrm>
            <a:off x="410760" y="1142640"/>
            <a:ext cx="405864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type="body" idx="3"/>
          </p:nvPr>
        </p:nvSpPr>
        <p:spPr>
          <a:xfrm>
            <a:off x="4672800" y="384840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matchingName="Title, 2 Content over Content">
  <p:cSld name="TWO_OBJECTS_OVER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380520" y="138240"/>
            <a:ext cx="8278920" cy="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type="body" idx="1"/>
          </p:nvPr>
        </p:nvSpPr>
        <p:spPr>
          <a:xfrm>
            <a:off x="41076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type="body" idx="2"/>
          </p:nvPr>
        </p:nvSpPr>
        <p:spPr>
          <a:xfrm>
            <a:off x="4672800" y="1142640"/>
            <a:ext cx="405864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type="body" idx="3"/>
          </p:nvPr>
        </p:nvSpPr>
        <p:spPr>
          <a:xfrm>
            <a:off x="410760" y="3848400"/>
            <a:ext cx="8317080" cy="247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/>
          <p:nvPr>
            <p:ph type="title"/>
          </p:nvPr>
        </p:nvSpPr>
        <p:spPr>
          <a:xfrm>
            <a:off x="380520" y="152280"/>
            <a:ext cx="8278920" cy="5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9" name="Google Shape;9;p1"/>
          <p:cNvSpPr txBox="1"/>
          <p:nvPr>
            <p:ph type="body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80520" y="152280"/>
            <a:ext cx="8278920" cy="5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60" name="Google Shape;60;p14"/>
          <p:cNvSpPr txBox="1"/>
          <p:nvPr>
            <p:ph type="body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380520" y="152280"/>
            <a:ext cx="8278920" cy="5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111" name="Google Shape;111;p27"/>
          <p:cNvSpPr txBox="1"/>
          <p:nvPr>
            <p:ph type="body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>
            <p:ph type="title"/>
          </p:nvPr>
        </p:nvSpPr>
        <p:spPr>
          <a:xfrm>
            <a:off x="380520" y="152280"/>
            <a:ext cx="8278920" cy="5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162" name="Google Shape;162;p40"/>
          <p:cNvSpPr txBox="1"/>
          <p:nvPr>
            <p:ph type="body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3"/>
          <p:cNvSpPr txBox="1"/>
          <p:nvPr>
            <p:ph type="title"/>
          </p:nvPr>
        </p:nvSpPr>
        <p:spPr>
          <a:xfrm>
            <a:off x="380520" y="152280"/>
            <a:ext cx="8278920" cy="5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213" name="Google Shape;213;p53"/>
          <p:cNvSpPr txBox="1"/>
          <p:nvPr>
            <p:ph type="body" idx="1"/>
          </p:nvPr>
        </p:nvSpPr>
        <p:spPr>
          <a:xfrm>
            <a:off x="410760" y="1142640"/>
            <a:ext cx="8317080" cy="518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10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5.png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6.png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jpe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10.png"/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://home.dei.polimi.it/matteucc/Clustering/tutorial_html/AppletH.html" TargetMode="External"/><Relationship Id="rId1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1" Type="http://schemas.openxmlformats.org/officeDocument/2006/relationships/image" Target="../media/image133.pn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1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1" Type="http://schemas.openxmlformats.org/officeDocument/2006/relationships/image" Target="../media/image136.pn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1" Type="http://schemas.openxmlformats.org/officeDocument/2006/relationships/image" Target="../media/image132.pn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1" Type="http://schemas.openxmlformats.org/officeDocument/2006/relationships/image" Target="../media/image138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2" Type="http://schemas.openxmlformats.org/officeDocument/2006/relationships/notesSlide" Target="../notesSlides/notesSlide60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5.png"/><Relationship Id="rId1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6"/>
          <p:cNvSpPr/>
          <p:nvPr/>
        </p:nvSpPr>
        <p:spPr>
          <a:xfrm>
            <a:off x="304920" y="762120"/>
            <a:ext cx="8280360" cy="533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Cluster Analysis: Basic Concepts </a:t>
            </a:r>
            <a:br>
              <a:rPr lang="en-US"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and Algorithms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66"/>
          <p:cNvSpPr/>
          <p:nvPr/>
        </p:nvSpPr>
        <p:spPr>
          <a:xfrm>
            <a:off x="228600" y="2133720"/>
            <a:ext cx="8501040" cy="4190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grpSp>
        <p:nvGrpSpPr>
          <p:cNvPr id="269" name="Google Shape;269;p66"/>
          <p:cNvGrpSpPr/>
          <p:nvPr/>
        </p:nvGrpSpPr>
        <p:grpSpPr>
          <a:xfrm>
            <a:off x="304920" y="1447920"/>
            <a:ext cx="8532720" cy="150840"/>
            <a:chOff x="304920" y="1447920"/>
            <a:chExt cx="8532720" cy="150840"/>
          </a:xfrm>
        </p:grpSpPr>
        <p:sp>
          <p:nvSpPr>
            <p:cNvPr id="270" name="Google Shape;270;p66"/>
            <p:cNvSpPr/>
            <p:nvPr/>
          </p:nvSpPr>
          <p:spPr>
            <a:xfrm>
              <a:off x="304920" y="1447920"/>
              <a:ext cx="8532720" cy="73080"/>
            </a:xfrm>
            <a:prstGeom prst="rect">
              <a:avLst/>
            </a:prstGeom>
            <a:gradFill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66"/>
            <p:cNvSpPr/>
            <p:nvPr/>
          </p:nvSpPr>
          <p:spPr>
            <a:xfrm>
              <a:off x="304920" y="1562040"/>
              <a:ext cx="8532720" cy="36720"/>
            </a:xfrm>
            <a:prstGeom prst="rect">
              <a:avLst/>
            </a:prstGeom>
            <a:gradFill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What is not Cluster Analysis?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8" name="Google Shape;408;p75"/>
          <p:cNvSpPr/>
          <p:nvPr/>
        </p:nvSpPr>
        <p:spPr>
          <a:xfrm>
            <a:off x="639720" y="1143000"/>
            <a:ext cx="7772400" cy="5106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Supervised classification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Have class label information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90000"/>
              </a:lnSpc>
              <a:spcBef>
                <a:spcPts val="695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Simple segmentation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Dividing students into different registration groups alphabetically, by last name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90000"/>
              </a:lnSpc>
              <a:spcBef>
                <a:spcPts val="695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Results of a query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Groupings are a result of an external specification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90000"/>
              </a:lnSpc>
              <a:spcBef>
                <a:spcPts val="695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Graph partitioning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Some mutual relevance and synergy, but areas are not identical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65"/>
          <p:cNvSpPr/>
          <p:nvPr/>
        </p:nvSpPr>
        <p:spPr>
          <a:xfrm>
            <a:off x="336600" y="0"/>
            <a:ext cx="8807400" cy="838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Agglomerative Algorithm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	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99" name="Google Shape;2199;p165"/>
          <p:cNvSpPr/>
          <p:nvPr/>
        </p:nvSpPr>
        <p:spPr>
          <a:xfrm>
            <a:off x="0" y="914400"/>
            <a:ext cx="8601120" cy="5183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Agglomerative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algorithm is carried out in three steps: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93595" marR="0" lvl="4" indent="-26479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0" name="Google Shape;2200;p165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1" name="Google Shape;2201;p165"/>
          <p:cNvSpPr/>
          <p:nvPr/>
        </p:nvSpPr>
        <p:spPr>
          <a:xfrm>
            <a:off x="988920" y="1771560"/>
            <a:ext cx="4103640" cy="414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298450" marR="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AutoNum type="arabicParenR"/>
            </a:pPr>
            <a:r>
              <a:rPr lang="en-US" sz="21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Convert object attributes to distance matrix</a:t>
            </a:r>
            <a:endParaRPr sz="21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AutoNum type="arabicParenR"/>
            </a:pPr>
            <a:r>
              <a:rPr lang="en-US" sz="21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Set each object as a cluster (thus if we have </a:t>
            </a:r>
            <a:r>
              <a:rPr lang="en-US" sz="2100" b="0" i="1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N</a:t>
            </a:r>
            <a:r>
              <a:rPr lang="en-US" sz="21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objects, we will have </a:t>
            </a:r>
            <a:r>
              <a:rPr lang="en-US" sz="2100" b="0" i="1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N</a:t>
            </a:r>
            <a:r>
              <a:rPr lang="en-US" sz="21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clusters at the beginning)</a:t>
            </a:r>
            <a:endParaRPr sz="21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Noto Sans Symbols"/>
              <a:buAutoNum type="arabicParenR"/>
            </a:pPr>
            <a:r>
              <a:rPr lang="en-US" sz="2100" b="0" i="0" u="none" strike="noStrike" cap="none">
                <a:solidFill>
                  <a:srgbClr val="FF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Repeat until number of cluster is one </a:t>
            </a:r>
            <a:r>
              <a:rPr lang="en-US" sz="21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(or known # of clusters)  </a:t>
            </a:r>
            <a:endParaRPr sz="21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98500" marR="0" lvl="1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Noto Sans Symbols"/>
              <a:buChar char="▪"/>
            </a:pPr>
            <a:r>
              <a:rPr lang="en-US" sz="2100" b="0" i="0" u="none" strike="noStrike" cap="none">
                <a:solidFill>
                  <a:srgbClr val="FF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Merge two closest clusters</a:t>
            </a:r>
            <a:endParaRPr sz="21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98500" marR="0" lvl="1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Noto Sans Symbols"/>
              <a:buChar char="▪"/>
            </a:pPr>
            <a:r>
              <a:rPr lang="en-US" sz="2100" b="0" i="0" u="none" strike="noStrike" cap="none">
                <a:solidFill>
                  <a:srgbClr val="FF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Update distance matrix</a:t>
            </a:r>
            <a:endParaRPr sz="21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02" name="Google Shape;2202;p16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33960" y="1839960"/>
            <a:ext cx="3282840" cy="428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165"/>
          <p:cNvSpPr/>
          <p:nvPr/>
        </p:nvSpPr>
        <p:spPr>
          <a:xfrm>
            <a:off x="5157720" y="1771560"/>
            <a:ext cx="3389400" cy="44229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04" name="Google Shape;2204;p165"/>
          <p:cNvCxnSpPr/>
          <p:nvPr/>
        </p:nvCxnSpPr>
        <p:spPr>
          <a:xfrm rot="10800000" flipH="1">
            <a:off x="4897440" y="4741200"/>
            <a:ext cx="978480" cy="27684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66"/>
          <p:cNvSpPr/>
          <p:nvPr/>
        </p:nvSpPr>
        <p:spPr>
          <a:xfrm>
            <a:off x="392040" y="1079640"/>
            <a:ext cx="8545680" cy="5182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Problem: clustering analysis with agglomerative algorithm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4820" marR="0" lvl="0" indent="-46482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0" name="Google Shape;2210;p166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1" name="Google Shape;2211;p166"/>
          <p:cNvSpPr/>
          <p:nvPr/>
        </p:nvSpPr>
        <p:spPr>
          <a:xfrm>
            <a:off x="738360" y="-96840"/>
            <a:ext cx="84056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006B61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Example 	</a:t>
            </a:r>
            <a:endParaRPr sz="4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2" name="Google Shape;2212;p16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92000" y="4535640"/>
            <a:ext cx="3714840" cy="52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16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88920" y="5087880"/>
            <a:ext cx="3387960" cy="5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66"/>
          <p:cNvSpPr/>
          <p:nvPr/>
        </p:nvSpPr>
        <p:spPr>
          <a:xfrm>
            <a:off x="6338880" y="3568680"/>
            <a:ext cx="1227960" cy="354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data matrix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5" name="Google Shape;2215;p166"/>
          <p:cNvSpPr/>
          <p:nvPr/>
        </p:nvSpPr>
        <p:spPr>
          <a:xfrm>
            <a:off x="6358680" y="6041880"/>
            <a:ext cx="1598400" cy="354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distance matrix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6" name="Google Shape;2216;p166"/>
          <p:cNvSpPr/>
          <p:nvPr/>
        </p:nvSpPr>
        <p:spPr>
          <a:xfrm>
            <a:off x="2008800" y="5572080"/>
            <a:ext cx="1898640" cy="354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Euclidean distance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7" name="Google Shape;2217;p16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832280" y="4102200"/>
            <a:ext cx="4006800" cy="202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16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560" y="2070360"/>
            <a:ext cx="2989440" cy="260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16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484960" y="1770120"/>
            <a:ext cx="2271600" cy="189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67"/>
          <p:cNvSpPr/>
          <p:nvPr/>
        </p:nvSpPr>
        <p:spPr>
          <a:xfrm>
            <a:off x="392040" y="1079640"/>
            <a:ext cx="8545680" cy="5182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Merge two closest clusters (iteration 1)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4820" marR="0" lvl="0" indent="-46482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5" name="Google Shape;2225;p167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6" name="Google Shape;2226;p167"/>
          <p:cNvSpPr/>
          <p:nvPr/>
        </p:nvSpPr>
        <p:spPr>
          <a:xfrm>
            <a:off x="738360" y="-96840"/>
            <a:ext cx="84056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006B61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Example 	</a:t>
            </a:r>
            <a:endParaRPr sz="4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227" name="Google Shape;2227;p167"/>
          <p:cNvCxnSpPr/>
          <p:nvPr/>
        </p:nvCxnSpPr>
        <p:spPr>
          <a:xfrm flipH="1">
            <a:off x="3657240" y="3014640"/>
            <a:ext cx="785880" cy="484200"/>
          </a:xfrm>
          <a:prstGeom prst="straightConnector1">
            <a:avLst/>
          </a:prstGeom>
          <a:noFill/>
          <a:ln w="763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228" name="Google Shape;2228;p167"/>
          <p:cNvCxnSpPr/>
          <p:nvPr/>
        </p:nvCxnSpPr>
        <p:spPr>
          <a:xfrm>
            <a:off x="3659040" y="3913200"/>
            <a:ext cx="717840" cy="622440"/>
          </a:xfrm>
          <a:prstGeom prst="straightConnector1">
            <a:avLst/>
          </a:prstGeom>
          <a:noFill/>
          <a:ln w="763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229" name="Google Shape;2229;p16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2000" y="1770120"/>
            <a:ext cx="4006800" cy="197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16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69960" y="2392200"/>
            <a:ext cx="2989080" cy="26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6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6840" y="3981600"/>
            <a:ext cx="4032360" cy="187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68"/>
          <p:cNvSpPr/>
          <p:nvPr/>
        </p:nvSpPr>
        <p:spPr>
          <a:xfrm>
            <a:off x="392040" y="1079640"/>
            <a:ext cx="8545680" cy="5182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Update distance matrix (iteration 1)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4820" marR="0" lvl="0" indent="-46482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7" name="Google Shape;2237;p168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8" name="Google Shape;2238;p168"/>
          <p:cNvSpPr/>
          <p:nvPr/>
        </p:nvSpPr>
        <p:spPr>
          <a:xfrm>
            <a:off x="738360" y="-96840"/>
            <a:ext cx="84056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006B61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Example 	</a:t>
            </a:r>
            <a:endParaRPr sz="4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39" name="Google Shape;2239;p16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62600" y="1909800"/>
            <a:ext cx="3714840" cy="40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16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62600" y="2392200"/>
            <a:ext cx="3714840" cy="3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16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62600" y="2808360"/>
            <a:ext cx="3714840" cy="32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16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62600" y="3228840"/>
            <a:ext cx="3714840" cy="339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3" name="Google Shape;2243;p168"/>
          <p:cNvCxnSpPr/>
          <p:nvPr/>
        </p:nvCxnSpPr>
        <p:spPr>
          <a:xfrm flipH="1">
            <a:off x="3919680" y="3637080"/>
            <a:ext cx="1109520" cy="484200"/>
          </a:xfrm>
          <a:prstGeom prst="straightConnector1">
            <a:avLst/>
          </a:prstGeom>
          <a:noFill/>
          <a:ln w="763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244" name="Google Shape;2244;p16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44480" y="4187880"/>
            <a:ext cx="3827520" cy="176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16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605480" y="4032360"/>
            <a:ext cx="4201920" cy="209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6" name="Google Shape;2246;p168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92000" y="1735200"/>
            <a:ext cx="3983040" cy="196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69"/>
          <p:cNvSpPr/>
          <p:nvPr/>
        </p:nvSpPr>
        <p:spPr>
          <a:xfrm>
            <a:off x="392040" y="1079640"/>
            <a:ext cx="8545680" cy="5182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Merge two closest clusters (iteration 2)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4820" marR="0" lvl="0" indent="-46482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52" name="Google Shape;2252;p169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53" name="Google Shape;2253;p169"/>
          <p:cNvSpPr/>
          <p:nvPr/>
        </p:nvSpPr>
        <p:spPr>
          <a:xfrm>
            <a:off x="738360" y="-96840"/>
            <a:ext cx="84056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006B61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Example 	</a:t>
            </a:r>
            <a:endParaRPr sz="4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254" name="Google Shape;2254;p169"/>
          <p:cNvCxnSpPr/>
          <p:nvPr/>
        </p:nvCxnSpPr>
        <p:spPr>
          <a:xfrm flipH="1">
            <a:off x="3657240" y="3014640"/>
            <a:ext cx="785880" cy="484200"/>
          </a:xfrm>
          <a:prstGeom prst="straightConnector1">
            <a:avLst/>
          </a:prstGeom>
          <a:noFill/>
          <a:ln w="763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255" name="Google Shape;2255;p169"/>
          <p:cNvCxnSpPr/>
          <p:nvPr/>
        </p:nvCxnSpPr>
        <p:spPr>
          <a:xfrm>
            <a:off x="3659040" y="3913200"/>
            <a:ext cx="717840" cy="622440"/>
          </a:xfrm>
          <a:prstGeom prst="straightConnector1">
            <a:avLst/>
          </a:prstGeom>
          <a:noFill/>
          <a:ln w="763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256" name="Google Shape;2256;p16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68800" y="3333600"/>
            <a:ext cx="806400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6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68800" y="3333600"/>
            <a:ext cx="806400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6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68800" y="3333600"/>
            <a:ext cx="806400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6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73720" y="1631880"/>
            <a:ext cx="4138560" cy="208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16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6840" y="4049640"/>
            <a:ext cx="398304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16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6880" y="2530440"/>
            <a:ext cx="2997360" cy="262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70"/>
          <p:cNvSpPr/>
          <p:nvPr/>
        </p:nvSpPr>
        <p:spPr>
          <a:xfrm>
            <a:off x="392040" y="1079640"/>
            <a:ext cx="8545680" cy="5182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Update distance matrix (iteration 2)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67" name="Google Shape;2267;p170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68" name="Google Shape;2268;p170"/>
          <p:cNvSpPr/>
          <p:nvPr/>
        </p:nvSpPr>
        <p:spPr>
          <a:xfrm>
            <a:off x="738360" y="-96840"/>
            <a:ext cx="84056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006B61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Example</a:t>
            </a:r>
            <a:endParaRPr sz="4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269" name="Google Shape;2269;p170"/>
          <p:cNvCxnSpPr/>
          <p:nvPr/>
        </p:nvCxnSpPr>
        <p:spPr>
          <a:xfrm flipH="1">
            <a:off x="3984120" y="3706920"/>
            <a:ext cx="1109880" cy="482400"/>
          </a:xfrm>
          <a:prstGeom prst="straightConnector1">
            <a:avLst/>
          </a:prstGeom>
          <a:noFill/>
          <a:ln w="763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270" name="Google Shape;2270;p170"/>
          <p:cNvCxnSpPr/>
          <p:nvPr/>
        </p:nvCxnSpPr>
        <p:spPr>
          <a:xfrm>
            <a:off x="4441680" y="5087880"/>
            <a:ext cx="455760" cy="1800"/>
          </a:xfrm>
          <a:prstGeom prst="straightConnector1">
            <a:avLst/>
          </a:prstGeom>
          <a:noFill/>
          <a:ln w="763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271" name="Google Shape;2271;p17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02320" y="2151000"/>
            <a:ext cx="4105080" cy="311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2" name="Google Shape;2272;p170"/>
          <p:cNvGrpSpPr/>
          <p:nvPr/>
        </p:nvGrpSpPr>
        <p:grpSpPr>
          <a:xfrm>
            <a:off x="4702320" y="2530440"/>
            <a:ext cx="3713040" cy="488880"/>
            <a:chOff x="4702320" y="2530440"/>
            <a:chExt cx="3713040" cy="488880"/>
          </a:xfrm>
        </p:grpSpPr>
        <p:pic>
          <p:nvPicPr>
            <p:cNvPr id="2273" name="Google Shape;2273;p170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702320" y="2530440"/>
              <a:ext cx="3060720" cy="301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4" name="Google Shape;2274;p170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614920" y="2786040"/>
              <a:ext cx="2800440" cy="233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75" name="Google Shape;2275;p17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02320" y="3124080"/>
            <a:ext cx="3844800" cy="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17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897440" y="4119480"/>
            <a:ext cx="3795840" cy="186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17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27200" y="4257720"/>
            <a:ext cx="3728880" cy="165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170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31720" y="1700280"/>
            <a:ext cx="4138560" cy="20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171"/>
          <p:cNvSpPr/>
          <p:nvPr/>
        </p:nvSpPr>
        <p:spPr>
          <a:xfrm>
            <a:off x="271440" y="1147680"/>
            <a:ext cx="8545680" cy="5183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Merge two closest clusters/update distance matrix (iteration 3)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4820" marR="0" lvl="0" indent="-46482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84" name="Google Shape;2284;p171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85" name="Google Shape;2285;p171"/>
          <p:cNvSpPr/>
          <p:nvPr/>
        </p:nvSpPr>
        <p:spPr>
          <a:xfrm>
            <a:off x="738360" y="-96840"/>
            <a:ext cx="84056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006B61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Example</a:t>
            </a:r>
            <a:endParaRPr sz="4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286" name="Google Shape;2286;p171"/>
          <p:cNvCxnSpPr/>
          <p:nvPr/>
        </p:nvCxnSpPr>
        <p:spPr>
          <a:xfrm flipH="1">
            <a:off x="3657240" y="3014640"/>
            <a:ext cx="785880" cy="484200"/>
          </a:xfrm>
          <a:prstGeom prst="straightConnector1">
            <a:avLst/>
          </a:prstGeom>
          <a:noFill/>
          <a:ln w="763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287" name="Google Shape;2287;p171"/>
          <p:cNvCxnSpPr/>
          <p:nvPr/>
        </p:nvCxnSpPr>
        <p:spPr>
          <a:xfrm>
            <a:off x="3724200" y="4189320"/>
            <a:ext cx="782640" cy="416160"/>
          </a:xfrm>
          <a:prstGeom prst="straightConnector1">
            <a:avLst/>
          </a:prstGeom>
          <a:noFill/>
          <a:ln w="763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288" name="Google Shape;2288;p17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68800" y="3333600"/>
            <a:ext cx="806400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7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68800" y="3333600"/>
            <a:ext cx="806400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7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68800" y="3333600"/>
            <a:ext cx="806400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17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72000" y="1890720"/>
            <a:ext cx="4178160" cy="209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17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2040" y="2530440"/>
            <a:ext cx="2989080" cy="2651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3" name="Google Shape;2293;p171"/>
          <p:cNvGrpSpPr/>
          <p:nvPr/>
        </p:nvGrpSpPr>
        <p:grpSpPr>
          <a:xfrm>
            <a:off x="4572000" y="4119480"/>
            <a:ext cx="4118040" cy="1933560"/>
            <a:chOff x="4572000" y="4119480"/>
            <a:chExt cx="4118040" cy="1933560"/>
          </a:xfrm>
        </p:grpSpPr>
        <p:pic>
          <p:nvPicPr>
            <p:cNvPr id="2294" name="Google Shape;2294;p171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572000" y="4119480"/>
              <a:ext cx="4118040" cy="1933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5" name="Google Shape;2295;p171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699320" y="4844880"/>
              <a:ext cx="714600" cy="37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172"/>
          <p:cNvSpPr/>
          <p:nvPr/>
        </p:nvSpPr>
        <p:spPr>
          <a:xfrm>
            <a:off x="401760" y="1077840"/>
            <a:ext cx="8545320" cy="5184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Merge two closest clusters/update distance matrix (iteration 4)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4820" marR="0" lvl="0" indent="-46482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1" name="Google Shape;2301;p172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2" name="Google Shape;2302;p172"/>
          <p:cNvSpPr/>
          <p:nvPr/>
        </p:nvSpPr>
        <p:spPr>
          <a:xfrm>
            <a:off x="738360" y="-96840"/>
            <a:ext cx="84056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006B61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Example 	</a:t>
            </a:r>
            <a:endParaRPr sz="4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303" name="Google Shape;2303;p172"/>
          <p:cNvCxnSpPr/>
          <p:nvPr/>
        </p:nvCxnSpPr>
        <p:spPr>
          <a:xfrm flipH="1">
            <a:off x="3657240" y="3014640"/>
            <a:ext cx="785880" cy="484200"/>
          </a:xfrm>
          <a:prstGeom prst="straightConnector1">
            <a:avLst/>
          </a:prstGeom>
          <a:noFill/>
          <a:ln w="763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04" name="Google Shape;2304;p172"/>
          <p:cNvCxnSpPr/>
          <p:nvPr/>
        </p:nvCxnSpPr>
        <p:spPr>
          <a:xfrm>
            <a:off x="3724200" y="4189320"/>
            <a:ext cx="782640" cy="416160"/>
          </a:xfrm>
          <a:prstGeom prst="straightConnector1">
            <a:avLst/>
          </a:prstGeom>
          <a:noFill/>
          <a:ln w="7630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305" name="Google Shape;2305;p17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68800" y="3333600"/>
            <a:ext cx="806400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17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68800" y="3333600"/>
            <a:ext cx="806400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7" name="Google Shape;2307;p17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68800" y="3333600"/>
            <a:ext cx="806400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17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720" y="2392200"/>
            <a:ext cx="2989440" cy="2643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9" name="Google Shape;2309;p172"/>
          <p:cNvGrpSpPr/>
          <p:nvPr/>
        </p:nvGrpSpPr>
        <p:grpSpPr>
          <a:xfrm>
            <a:off x="4572000" y="1908000"/>
            <a:ext cx="3916440" cy="1838520"/>
            <a:chOff x="4572000" y="1908000"/>
            <a:chExt cx="3916440" cy="1838520"/>
          </a:xfrm>
        </p:grpSpPr>
        <p:pic>
          <p:nvPicPr>
            <p:cNvPr id="2310" name="Google Shape;2310;p172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572000" y="1908000"/>
              <a:ext cx="3916440" cy="1838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17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504200" y="2598840"/>
              <a:ext cx="716040" cy="3776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2" name="Google Shape;2312;p172"/>
          <p:cNvGrpSpPr/>
          <p:nvPr/>
        </p:nvGrpSpPr>
        <p:grpSpPr>
          <a:xfrm>
            <a:off x="4702320" y="4119480"/>
            <a:ext cx="3760200" cy="1683000"/>
            <a:chOff x="4702320" y="4119480"/>
            <a:chExt cx="3760200" cy="1683000"/>
          </a:xfrm>
        </p:grpSpPr>
        <p:pic>
          <p:nvPicPr>
            <p:cNvPr id="2313" name="Google Shape;2313;p172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702320" y="4119480"/>
              <a:ext cx="3727080" cy="168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4" name="Google Shape;2314;p172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112160" y="4533840"/>
              <a:ext cx="1350360" cy="3700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73"/>
          <p:cNvSpPr/>
          <p:nvPr/>
        </p:nvSpPr>
        <p:spPr>
          <a:xfrm>
            <a:off x="401760" y="1355760"/>
            <a:ext cx="8545320" cy="4768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Final result (meeting termination condition)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4820" marR="0" lvl="0" indent="-46482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0" name="Google Shape;2320;p173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1" name="Google Shape;2321;p173"/>
          <p:cNvSpPr/>
          <p:nvPr/>
        </p:nvSpPr>
        <p:spPr>
          <a:xfrm>
            <a:off x="738360" y="-96840"/>
            <a:ext cx="84056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006B61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Example 	</a:t>
            </a:r>
            <a:endParaRPr sz="4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22" name="Google Shape;2322;p17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9960" y="2046240"/>
            <a:ext cx="7942320" cy="38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174"/>
          <p:cNvSpPr/>
          <p:nvPr/>
        </p:nvSpPr>
        <p:spPr>
          <a:xfrm>
            <a:off x="401760" y="1079640"/>
            <a:ext cx="8545320" cy="5182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Dendrogram tree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representation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4820" marR="0" lvl="0" indent="-46482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0" name="Google Shape;2330;p174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1" name="Google Shape;2331;p174"/>
          <p:cNvSpPr/>
          <p:nvPr/>
        </p:nvSpPr>
        <p:spPr>
          <a:xfrm>
            <a:off x="738360" y="-96840"/>
            <a:ext cx="84056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006B61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Example 	</a:t>
            </a:r>
            <a:endParaRPr sz="4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2" name="Google Shape;2332;p174"/>
          <p:cNvSpPr/>
          <p:nvPr/>
        </p:nvSpPr>
        <p:spPr>
          <a:xfrm>
            <a:off x="5199480" y="1835280"/>
            <a:ext cx="4580280" cy="4358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298450" marR="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In the beginning we have 6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    clusters: A, B, C, D, E and F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AutoNum type="arabicPeriod" startAt="2"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We merge clusters D and F into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    cluster (D, F) at distance 0.50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AutoNum type="arabicPeriod" startAt="3"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We merge cluster A and cluster B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    into (A, B) at distance 0.71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AutoNum type="arabicPeriod" startAt="4"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We merge clusters E and (D, F)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    into ((D, F), E) at distance 1.00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AutoNum type="arabicPeriod" startAt="5"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We merge clusters ((D, F), E) and C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    into (((D, F), E), C) at distance 1.41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AutoNum type="arabicPeriod" startAt="6"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We merge clusters (((D, F), E), C)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    and (A, B) into ((((D, F), E), C), (A, B))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    at distance 2.50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AutoNum type="arabicPeriod" startAt="7"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The last cluster contain all the objects,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    thus conclude the computation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333" name="Google Shape;2333;p174"/>
          <p:cNvGrpSpPr/>
          <p:nvPr/>
        </p:nvGrpSpPr>
        <p:grpSpPr>
          <a:xfrm>
            <a:off x="242625" y="1771560"/>
            <a:ext cx="4196175" cy="4489200"/>
            <a:chOff x="242625" y="1771560"/>
            <a:chExt cx="4196175" cy="4489200"/>
          </a:xfrm>
        </p:grpSpPr>
        <p:pic>
          <p:nvPicPr>
            <p:cNvPr id="2334" name="Google Shape;2334;p17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596880" y="1771560"/>
              <a:ext cx="3841920" cy="4246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5" name="Google Shape;2335;p174"/>
            <p:cNvSpPr/>
            <p:nvPr/>
          </p:nvSpPr>
          <p:spPr>
            <a:xfrm>
              <a:off x="1508760" y="4878360"/>
              <a:ext cx="3070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6" name="Google Shape;2336;p174"/>
            <p:cNvSpPr/>
            <p:nvPr/>
          </p:nvSpPr>
          <p:spPr>
            <a:xfrm>
              <a:off x="3528000" y="4603680"/>
              <a:ext cx="3070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3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7" name="Google Shape;2337;p174"/>
            <p:cNvSpPr/>
            <p:nvPr/>
          </p:nvSpPr>
          <p:spPr>
            <a:xfrm>
              <a:off x="1834200" y="4257720"/>
              <a:ext cx="3070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4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8" name="Google Shape;2338;p174"/>
            <p:cNvSpPr/>
            <p:nvPr/>
          </p:nvSpPr>
          <p:spPr>
            <a:xfrm>
              <a:off x="2356200" y="3773520"/>
              <a:ext cx="3070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9" name="Google Shape;2339;p174"/>
            <p:cNvSpPr/>
            <p:nvPr/>
          </p:nvSpPr>
          <p:spPr>
            <a:xfrm>
              <a:off x="2942280" y="2392200"/>
              <a:ext cx="3070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6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40" name="Google Shape;2340;p174"/>
            <p:cNvSpPr/>
            <p:nvPr/>
          </p:nvSpPr>
          <p:spPr>
            <a:xfrm>
              <a:off x="2327760" y="5846760"/>
              <a:ext cx="892440" cy="414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object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41" name="Google Shape;2341;p174"/>
            <p:cNvSpPr/>
            <p:nvPr/>
          </p:nvSpPr>
          <p:spPr>
            <a:xfrm>
              <a:off x="242640" y="3196080"/>
              <a:ext cx="500400" cy="940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2" name="Google Shape;2342;p174"/>
            <p:cNvSpPr txBox="1"/>
            <p:nvPr/>
          </p:nvSpPr>
          <p:spPr>
            <a:xfrm rot="5400000">
              <a:off x="22665" y="3416035"/>
              <a:ext cx="94032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lifetime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6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Notion of a Cluster can be Ambiguous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14" name="Google Shape;414;p76"/>
          <p:cNvGrpSpPr/>
          <p:nvPr/>
        </p:nvGrpSpPr>
        <p:grpSpPr>
          <a:xfrm>
            <a:off x="685800" y="1797480"/>
            <a:ext cx="3343320" cy="1587960"/>
            <a:chOff x="685800" y="1797480"/>
            <a:chExt cx="3343320" cy="1587960"/>
          </a:xfrm>
        </p:grpSpPr>
        <p:grpSp>
          <p:nvGrpSpPr>
            <p:cNvPr id="415" name="Google Shape;415;p76"/>
            <p:cNvGrpSpPr/>
            <p:nvPr/>
          </p:nvGrpSpPr>
          <p:grpSpPr>
            <a:xfrm>
              <a:off x="685800" y="1797480"/>
              <a:ext cx="3343320" cy="924840"/>
              <a:chOff x="685800" y="1797480"/>
              <a:chExt cx="3343320" cy="924840"/>
            </a:xfrm>
          </p:grpSpPr>
          <p:sp>
            <p:nvSpPr>
              <p:cNvPr id="416" name="Google Shape;416;p76"/>
              <p:cNvSpPr/>
              <p:nvPr/>
            </p:nvSpPr>
            <p:spPr>
              <a:xfrm>
                <a:off x="3352680" y="2457000"/>
                <a:ext cx="10800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76"/>
              <p:cNvSpPr/>
              <p:nvPr/>
            </p:nvSpPr>
            <p:spPr>
              <a:xfrm>
                <a:off x="3032280" y="2598480"/>
                <a:ext cx="107640" cy="1080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76"/>
              <p:cNvSpPr/>
              <p:nvPr/>
            </p:nvSpPr>
            <p:spPr>
              <a:xfrm>
                <a:off x="3227400" y="2616120"/>
                <a:ext cx="10800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76"/>
              <p:cNvSpPr/>
              <p:nvPr/>
            </p:nvSpPr>
            <p:spPr>
              <a:xfrm>
                <a:off x="3157560" y="2474280"/>
                <a:ext cx="108000" cy="1080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76"/>
              <p:cNvSpPr/>
              <p:nvPr/>
            </p:nvSpPr>
            <p:spPr>
              <a:xfrm>
                <a:off x="3049560" y="2135520"/>
                <a:ext cx="108000" cy="1080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76"/>
              <p:cNvSpPr/>
              <p:nvPr/>
            </p:nvSpPr>
            <p:spPr>
              <a:xfrm>
                <a:off x="2836800" y="2065320"/>
                <a:ext cx="108000" cy="1080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76"/>
              <p:cNvSpPr/>
              <p:nvPr/>
            </p:nvSpPr>
            <p:spPr>
              <a:xfrm>
                <a:off x="2943360" y="1905120"/>
                <a:ext cx="10764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76"/>
              <p:cNvSpPr/>
              <p:nvPr/>
            </p:nvSpPr>
            <p:spPr>
              <a:xfrm>
                <a:off x="3637080" y="2437920"/>
                <a:ext cx="10800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" name="Google Shape;424;p76"/>
              <p:cNvSpPr/>
              <p:nvPr/>
            </p:nvSpPr>
            <p:spPr>
              <a:xfrm>
                <a:off x="3921120" y="2313720"/>
                <a:ext cx="10800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" name="Google Shape;425;p76"/>
              <p:cNvSpPr/>
              <p:nvPr/>
            </p:nvSpPr>
            <p:spPr>
              <a:xfrm>
                <a:off x="3637080" y="2207160"/>
                <a:ext cx="10800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" name="Google Shape;426;p76"/>
              <p:cNvSpPr/>
              <p:nvPr/>
            </p:nvSpPr>
            <p:spPr>
              <a:xfrm rot="10800000" flipH="1">
                <a:off x="1201680" y="1955880"/>
                <a:ext cx="108000" cy="1080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" name="Google Shape;427;p76"/>
              <p:cNvSpPr/>
              <p:nvPr/>
            </p:nvSpPr>
            <p:spPr>
              <a:xfrm rot="10800000" flipH="1">
                <a:off x="880920" y="1814400"/>
                <a:ext cx="108000" cy="1080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76"/>
              <p:cNvSpPr/>
              <p:nvPr/>
            </p:nvSpPr>
            <p:spPr>
              <a:xfrm rot="10800000" flipH="1">
                <a:off x="1076400" y="1797480"/>
                <a:ext cx="10800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76"/>
              <p:cNvSpPr/>
              <p:nvPr/>
            </p:nvSpPr>
            <p:spPr>
              <a:xfrm rot="10800000" flipH="1">
                <a:off x="1004760" y="1939680"/>
                <a:ext cx="108000" cy="10656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0" name="Google Shape;430;p76"/>
              <p:cNvSpPr/>
              <p:nvPr/>
            </p:nvSpPr>
            <p:spPr>
              <a:xfrm rot="10800000" flipH="1">
                <a:off x="898560" y="2278440"/>
                <a:ext cx="108000" cy="10656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1" name="Google Shape;431;p76"/>
              <p:cNvSpPr/>
              <p:nvPr/>
            </p:nvSpPr>
            <p:spPr>
              <a:xfrm rot="10800000" flipH="1">
                <a:off x="685800" y="2349360"/>
                <a:ext cx="10800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2" name="Google Shape;432;p76"/>
              <p:cNvSpPr/>
              <p:nvPr/>
            </p:nvSpPr>
            <p:spPr>
              <a:xfrm rot="10800000" flipH="1">
                <a:off x="792000" y="2508480"/>
                <a:ext cx="10800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76"/>
              <p:cNvSpPr/>
              <p:nvPr/>
            </p:nvSpPr>
            <p:spPr>
              <a:xfrm rot="10800000" flipH="1">
                <a:off x="1486080" y="1975680"/>
                <a:ext cx="10764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4" name="Google Shape;434;p76"/>
              <p:cNvSpPr/>
              <p:nvPr/>
            </p:nvSpPr>
            <p:spPr>
              <a:xfrm rot="10800000" flipH="1">
                <a:off x="1770120" y="2099520"/>
                <a:ext cx="10800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5" name="Google Shape;435;p76"/>
              <p:cNvSpPr/>
              <p:nvPr/>
            </p:nvSpPr>
            <p:spPr>
              <a:xfrm rot="10800000" flipH="1">
                <a:off x="1486080" y="2206080"/>
                <a:ext cx="107640" cy="106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36" name="Google Shape;436;p76"/>
            <p:cNvSpPr/>
            <p:nvPr/>
          </p:nvSpPr>
          <p:spPr>
            <a:xfrm>
              <a:off x="990720" y="3048120"/>
              <a:ext cx="2284200" cy="337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How many clusters?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37" name="Google Shape;437;p76"/>
          <p:cNvGrpSpPr/>
          <p:nvPr/>
        </p:nvGrpSpPr>
        <p:grpSpPr>
          <a:xfrm>
            <a:off x="4960800" y="4006800"/>
            <a:ext cx="3343320" cy="1480320"/>
            <a:chOff x="4960800" y="4006800"/>
            <a:chExt cx="3343320" cy="1480320"/>
          </a:xfrm>
        </p:grpSpPr>
        <p:grpSp>
          <p:nvGrpSpPr>
            <p:cNvPr id="438" name="Google Shape;438;p76"/>
            <p:cNvGrpSpPr/>
            <p:nvPr/>
          </p:nvGrpSpPr>
          <p:grpSpPr>
            <a:xfrm>
              <a:off x="4960800" y="4006800"/>
              <a:ext cx="3343320" cy="928800"/>
              <a:chOff x="4960800" y="4006800"/>
              <a:chExt cx="3343320" cy="928800"/>
            </a:xfrm>
          </p:grpSpPr>
          <p:sp>
            <p:nvSpPr>
              <p:cNvPr id="439" name="Google Shape;439;p76"/>
              <p:cNvSpPr/>
              <p:nvPr/>
            </p:nvSpPr>
            <p:spPr>
              <a:xfrm>
                <a:off x="7628040" y="4667400"/>
                <a:ext cx="108000" cy="107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10800"/>
                    </a:lnTo>
                    <a:lnTo>
                      <a:pt x="10800" y="21600"/>
                    </a:lnTo>
                    <a:lnTo>
                      <a:pt x="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40" name="Google Shape;440;p76"/>
              <p:cNvSpPr/>
              <p:nvPr/>
            </p:nvSpPr>
            <p:spPr>
              <a:xfrm>
                <a:off x="7307280" y="480996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10800"/>
                    </a:lnTo>
                    <a:lnTo>
                      <a:pt x="10800" y="21600"/>
                    </a:lnTo>
                    <a:lnTo>
                      <a:pt x="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41" name="Google Shape;441;p76"/>
              <p:cNvSpPr/>
              <p:nvPr/>
            </p:nvSpPr>
            <p:spPr>
              <a:xfrm>
                <a:off x="7502400" y="482760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10800"/>
                    </a:lnTo>
                    <a:lnTo>
                      <a:pt x="10800" y="21600"/>
                    </a:lnTo>
                    <a:lnTo>
                      <a:pt x="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42" name="Google Shape;442;p76"/>
              <p:cNvSpPr/>
              <p:nvPr/>
            </p:nvSpPr>
            <p:spPr>
              <a:xfrm>
                <a:off x="7432560" y="4684680"/>
                <a:ext cx="10656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10800"/>
                    </a:lnTo>
                    <a:lnTo>
                      <a:pt x="10800" y="21600"/>
                    </a:lnTo>
                    <a:lnTo>
                      <a:pt x="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43" name="Google Shape;443;p76"/>
              <p:cNvSpPr/>
              <p:nvPr/>
            </p:nvSpPr>
            <p:spPr>
              <a:xfrm>
                <a:off x="7218360" y="411480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0000" extrusionOk="0">
                    <a:moveTo>
                      <a:pt x="0" y="3768"/>
                    </a:moveTo>
                    <a:lnTo>
                      <a:pt x="3768" y="3768"/>
                    </a:lnTo>
                    <a:lnTo>
                      <a:pt x="5072" y="0"/>
                    </a:lnTo>
                    <a:lnTo>
                      <a:pt x="6232" y="3768"/>
                    </a:lnTo>
                    <a:lnTo>
                      <a:pt x="10000" y="3768"/>
                    </a:lnTo>
                    <a:lnTo>
                      <a:pt x="6957" y="6232"/>
                    </a:lnTo>
                    <a:lnTo>
                      <a:pt x="8116" y="10000"/>
                    </a:lnTo>
                    <a:lnTo>
                      <a:pt x="5072" y="7681"/>
                    </a:lnTo>
                    <a:lnTo>
                      <a:pt x="1884" y="10000"/>
                    </a:lnTo>
                    <a:lnTo>
                      <a:pt x="3043" y="6232"/>
                    </a:lnTo>
                    <a:lnTo>
                      <a:pt x="0" y="3768"/>
                    </a:lnTo>
                    <a:close/>
                  </a:path>
                </a:pathLst>
              </a:custGeom>
              <a:solidFill>
                <a:srgbClr val="FF00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44" name="Google Shape;444;p76"/>
              <p:cNvSpPr/>
              <p:nvPr/>
            </p:nvSpPr>
            <p:spPr>
              <a:xfrm>
                <a:off x="7912080" y="464976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10800"/>
                    </a:lnTo>
                    <a:lnTo>
                      <a:pt x="10800" y="21600"/>
                    </a:lnTo>
                    <a:lnTo>
                      <a:pt x="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45" name="Google Shape;445;p76"/>
              <p:cNvSpPr/>
              <p:nvPr/>
            </p:nvSpPr>
            <p:spPr>
              <a:xfrm>
                <a:off x="8196120" y="452448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10800"/>
                    </a:lnTo>
                    <a:lnTo>
                      <a:pt x="10800" y="21600"/>
                    </a:lnTo>
                    <a:lnTo>
                      <a:pt x="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46" name="Google Shape;446;p76"/>
              <p:cNvSpPr/>
              <p:nvPr/>
            </p:nvSpPr>
            <p:spPr>
              <a:xfrm>
                <a:off x="7912080" y="441792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10800"/>
                    </a:lnTo>
                    <a:lnTo>
                      <a:pt x="10800" y="21600"/>
                    </a:lnTo>
                    <a:lnTo>
                      <a:pt x="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CC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47" name="Google Shape;447;p76"/>
              <p:cNvSpPr/>
              <p:nvPr/>
            </p:nvSpPr>
            <p:spPr>
              <a:xfrm>
                <a:off x="5477040" y="4165560"/>
                <a:ext cx="10764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02" extrusionOk="0">
                    <a:moveTo>
                      <a:pt x="0" y="151"/>
                    </a:moveTo>
                    <a:lnTo>
                      <a:pt x="123" y="177"/>
                    </a:lnTo>
                    <a:lnTo>
                      <a:pt x="150" y="301"/>
                    </a:lnTo>
                    <a:lnTo>
                      <a:pt x="176" y="177"/>
                    </a:lnTo>
                    <a:lnTo>
                      <a:pt x="300" y="151"/>
                    </a:lnTo>
                    <a:lnTo>
                      <a:pt x="176" y="125"/>
                    </a:lnTo>
                    <a:lnTo>
                      <a:pt x="150" y="0"/>
                    </a:lnTo>
                    <a:lnTo>
                      <a:pt x="123" y="125"/>
                    </a:lnTo>
                    <a:lnTo>
                      <a:pt x="0" y="151"/>
                    </a:lnTo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48" name="Google Shape;448;p76"/>
              <p:cNvSpPr/>
              <p:nvPr/>
            </p:nvSpPr>
            <p:spPr>
              <a:xfrm>
                <a:off x="5156280" y="4023360"/>
                <a:ext cx="108000" cy="10764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1" extrusionOk="0">
                    <a:moveTo>
                      <a:pt x="0" y="150"/>
                    </a:moveTo>
                    <a:lnTo>
                      <a:pt x="124" y="177"/>
                    </a:lnTo>
                    <a:lnTo>
                      <a:pt x="150" y="300"/>
                    </a:lnTo>
                    <a:lnTo>
                      <a:pt x="176" y="177"/>
                    </a:lnTo>
                    <a:lnTo>
                      <a:pt x="301" y="150"/>
                    </a:lnTo>
                    <a:lnTo>
                      <a:pt x="176" y="124"/>
                    </a:lnTo>
                    <a:lnTo>
                      <a:pt x="150" y="0"/>
                    </a:lnTo>
                    <a:lnTo>
                      <a:pt x="124" y="124"/>
                    </a:lnTo>
                    <a:lnTo>
                      <a:pt x="0" y="150"/>
                    </a:lnTo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49" name="Google Shape;449;p76"/>
              <p:cNvSpPr/>
              <p:nvPr/>
            </p:nvSpPr>
            <p:spPr>
              <a:xfrm>
                <a:off x="5351400" y="400680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0" y="151"/>
                    </a:moveTo>
                    <a:lnTo>
                      <a:pt x="124" y="177"/>
                    </a:lnTo>
                    <a:lnTo>
                      <a:pt x="150" y="301"/>
                    </a:lnTo>
                    <a:lnTo>
                      <a:pt x="176" y="177"/>
                    </a:lnTo>
                    <a:lnTo>
                      <a:pt x="301" y="151"/>
                    </a:lnTo>
                    <a:lnTo>
                      <a:pt x="176" y="125"/>
                    </a:lnTo>
                    <a:lnTo>
                      <a:pt x="150" y="0"/>
                    </a:lnTo>
                    <a:lnTo>
                      <a:pt x="124" y="125"/>
                    </a:lnTo>
                    <a:lnTo>
                      <a:pt x="0" y="151"/>
                    </a:lnTo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50" name="Google Shape;450;p76"/>
              <p:cNvSpPr/>
              <p:nvPr/>
            </p:nvSpPr>
            <p:spPr>
              <a:xfrm>
                <a:off x="5281560" y="4149720"/>
                <a:ext cx="10656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02" extrusionOk="0">
                    <a:moveTo>
                      <a:pt x="0" y="151"/>
                    </a:moveTo>
                    <a:lnTo>
                      <a:pt x="122" y="177"/>
                    </a:lnTo>
                    <a:lnTo>
                      <a:pt x="148" y="301"/>
                    </a:lnTo>
                    <a:lnTo>
                      <a:pt x="174" y="177"/>
                    </a:lnTo>
                    <a:lnTo>
                      <a:pt x="297" y="151"/>
                    </a:lnTo>
                    <a:lnTo>
                      <a:pt x="174" y="125"/>
                    </a:lnTo>
                    <a:lnTo>
                      <a:pt x="148" y="0"/>
                    </a:lnTo>
                    <a:lnTo>
                      <a:pt x="122" y="125"/>
                    </a:lnTo>
                    <a:lnTo>
                      <a:pt x="0" y="151"/>
                    </a:lnTo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51" name="Google Shape;451;p76"/>
              <p:cNvSpPr/>
              <p:nvPr/>
            </p:nvSpPr>
            <p:spPr>
              <a:xfrm rot="10800000" flipH="1">
                <a:off x="5173560" y="4487760"/>
                <a:ext cx="108000" cy="108000"/>
              </a:xfrm>
              <a:prstGeom prst="flowChartExtract">
                <a:avLst/>
              </a:pr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76"/>
              <p:cNvSpPr/>
              <p:nvPr/>
            </p:nvSpPr>
            <p:spPr>
              <a:xfrm rot="10800000" flipH="1">
                <a:off x="4960800" y="4558320"/>
                <a:ext cx="108000" cy="107640"/>
              </a:xfrm>
              <a:prstGeom prst="flowChartExtract">
                <a:avLst/>
              </a:pr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" name="Google Shape;453;p76"/>
              <p:cNvSpPr/>
              <p:nvPr/>
            </p:nvSpPr>
            <p:spPr>
              <a:xfrm rot="10800000" flipH="1">
                <a:off x="5067360" y="4719600"/>
                <a:ext cx="108000" cy="108000"/>
              </a:xfrm>
              <a:prstGeom prst="flowChartExtract">
                <a:avLst/>
              </a:pr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" name="Google Shape;454;p76"/>
              <p:cNvSpPr/>
              <p:nvPr/>
            </p:nvSpPr>
            <p:spPr>
              <a:xfrm>
                <a:off x="5761080" y="418464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0" y="151"/>
                    </a:moveTo>
                    <a:lnTo>
                      <a:pt x="124" y="177"/>
                    </a:lnTo>
                    <a:lnTo>
                      <a:pt x="150" y="301"/>
                    </a:lnTo>
                    <a:lnTo>
                      <a:pt x="176" y="177"/>
                    </a:lnTo>
                    <a:lnTo>
                      <a:pt x="301" y="151"/>
                    </a:lnTo>
                    <a:lnTo>
                      <a:pt x="176" y="125"/>
                    </a:lnTo>
                    <a:lnTo>
                      <a:pt x="150" y="0"/>
                    </a:lnTo>
                    <a:lnTo>
                      <a:pt x="124" y="125"/>
                    </a:lnTo>
                    <a:lnTo>
                      <a:pt x="0" y="151"/>
                    </a:lnTo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55" name="Google Shape;455;p76"/>
              <p:cNvSpPr/>
              <p:nvPr/>
            </p:nvSpPr>
            <p:spPr>
              <a:xfrm>
                <a:off x="6045120" y="430848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0" y="151"/>
                    </a:moveTo>
                    <a:lnTo>
                      <a:pt x="124" y="177"/>
                    </a:lnTo>
                    <a:lnTo>
                      <a:pt x="150" y="301"/>
                    </a:lnTo>
                    <a:lnTo>
                      <a:pt x="176" y="177"/>
                    </a:lnTo>
                    <a:lnTo>
                      <a:pt x="301" y="151"/>
                    </a:lnTo>
                    <a:lnTo>
                      <a:pt x="176" y="125"/>
                    </a:lnTo>
                    <a:lnTo>
                      <a:pt x="150" y="0"/>
                    </a:lnTo>
                    <a:lnTo>
                      <a:pt x="124" y="125"/>
                    </a:lnTo>
                    <a:lnTo>
                      <a:pt x="0" y="151"/>
                    </a:lnTo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56" name="Google Shape;456;p76"/>
              <p:cNvSpPr/>
              <p:nvPr/>
            </p:nvSpPr>
            <p:spPr>
              <a:xfrm>
                <a:off x="5761080" y="441648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0" y="151"/>
                    </a:moveTo>
                    <a:lnTo>
                      <a:pt x="124" y="177"/>
                    </a:lnTo>
                    <a:lnTo>
                      <a:pt x="150" y="301"/>
                    </a:lnTo>
                    <a:lnTo>
                      <a:pt x="176" y="177"/>
                    </a:lnTo>
                    <a:lnTo>
                      <a:pt x="301" y="151"/>
                    </a:lnTo>
                    <a:lnTo>
                      <a:pt x="176" y="125"/>
                    </a:lnTo>
                    <a:lnTo>
                      <a:pt x="150" y="0"/>
                    </a:lnTo>
                    <a:lnTo>
                      <a:pt x="124" y="125"/>
                    </a:lnTo>
                    <a:lnTo>
                      <a:pt x="0" y="151"/>
                    </a:lnTo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</p:grpSp>
        <p:sp>
          <p:nvSpPr>
            <p:cNvPr id="457" name="Google Shape;457;p76"/>
            <p:cNvSpPr/>
            <p:nvPr/>
          </p:nvSpPr>
          <p:spPr>
            <a:xfrm>
              <a:off x="5418000" y="5149800"/>
              <a:ext cx="2284560" cy="337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Four Clusters 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8" name="Google Shape;458;p76"/>
          <p:cNvGrpSpPr/>
          <p:nvPr/>
        </p:nvGrpSpPr>
        <p:grpSpPr>
          <a:xfrm>
            <a:off x="685800" y="4006800"/>
            <a:ext cx="3343320" cy="1480320"/>
            <a:chOff x="685800" y="4006800"/>
            <a:chExt cx="3343320" cy="1480320"/>
          </a:xfrm>
        </p:grpSpPr>
        <p:grpSp>
          <p:nvGrpSpPr>
            <p:cNvPr id="459" name="Google Shape;459;p76"/>
            <p:cNvGrpSpPr/>
            <p:nvPr/>
          </p:nvGrpSpPr>
          <p:grpSpPr>
            <a:xfrm>
              <a:off x="685800" y="4006800"/>
              <a:ext cx="3343320" cy="925560"/>
              <a:chOff x="685800" y="4006800"/>
              <a:chExt cx="3343320" cy="925560"/>
            </a:xfrm>
          </p:grpSpPr>
          <p:sp>
            <p:nvSpPr>
              <p:cNvPr id="460" name="Google Shape;460;p76"/>
              <p:cNvSpPr/>
              <p:nvPr/>
            </p:nvSpPr>
            <p:spPr>
              <a:xfrm>
                <a:off x="3352680" y="4665600"/>
                <a:ext cx="108000" cy="10656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98" extrusionOk="0">
                    <a:moveTo>
                      <a:pt x="150" y="0"/>
                    </a:moveTo>
                    <a:lnTo>
                      <a:pt x="301" y="297"/>
                    </a:lnTo>
                    <a:lnTo>
                      <a:pt x="0" y="297"/>
                    </a:lnTo>
                    <a:lnTo>
                      <a:pt x="150" y="0"/>
                    </a:lnTo>
                  </a:path>
                </a:pathLst>
              </a:cu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61" name="Google Shape;461;p76"/>
              <p:cNvSpPr/>
              <p:nvPr/>
            </p:nvSpPr>
            <p:spPr>
              <a:xfrm>
                <a:off x="3032280" y="4807080"/>
                <a:ext cx="10764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02" extrusionOk="0">
                    <a:moveTo>
                      <a:pt x="150" y="0"/>
                    </a:moveTo>
                    <a:lnTo>
                      <a:pt x="300" y="301"/>
                    </a:lnTo>
                    <a:lnTo>
                      <a:pt x="0" y="301"/>
                    </a:lnTo>
                    <a:lnTo>
                      <a:pt x="150" y="0"/>
                    </a:lnTo>
                  </a:path>
                </a:pathLst>
              </a:cu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62" name="Google Shape;462;p76"/>
              <p:cNvSpPr/>
              <p:nvPr/>
            </p:nvSpPr>
            <p:spPr>
              <a:xfrm>
                <a:off x="3227400" y="482436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150" y="0"/>
                    </a:moveTo>
                    <a:lnTo>
                      <a:pt x="301" y="301"/>
                    </a:lnTo>
                    <a:lnTo>
                      <a:pt x="0" y="301"/>
                    </a:lnTo>
                    <a:lnTo>
                      <a:pt x="150" y="0"/>
                    </a:lnTo>
                  </a:path>
                </a:pathLst>
              </a:cu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63" name="Google Shape;463;p76"/>
              <p:cNvSpPr/>
              <p:nvPr/>
            </p:nvSpPr>
            <p:spPr>
              <a:xfrm>
                <a:off x="3157560" y="4683240"/>
                <a:ext cx="1062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02" extrusionOk="0">
                    <a:moveTo>
                      <a:pt x="148" y="0"/>
                    </a:moveTo>
                    <a:lnTo>
                      <a:pt x="296" y="301"/>
                    </a:lnTo>
                    <a:lnTo>
                      <a:pt x="0" y="301"/>
                    </a:lnTo>
                    <a:lnTo>
                      <a:pt x="148" y="0"/>
                    </a:lnTo>
                  </a:path>
                </a:pathLst>
              </a:cu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64" name="Google Shape;464;p76"/>
              <p:cNvSpPr/>
              <p:nvPr/>
            </p:nvSpPr>
            <p:spPr>
              <a:xfrm>
                <a:off x="3049560" y="434484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150" y="0"/>
                    </a:moveTo>
                    <a:lnTo>
                      <a:pt x="301" y="301"/>
                    </a:lnTo>
                    <a:lnTo>
                      <a:pt x="0" y="301"/>
                    </a:lnTo>
                    <a:lnTo>
                      <a:pt x="150" y="0"/>
                    </a:lnTo>
                  </a:path>
                </a:pathLst>
              </a:cu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65" name="Google Shape;465;p76"/>
              <p:cNvSpPr/>
              <p:nvPr/>
            </p:nvSpPr>
            <p:spPr>
              <a:xfrm>
                <a:off x="2836800" y="4275000"/>
                <a:ext cx="108000" cy="10656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98" extrusionOk="0">
                    <a:moveTo>
                      <a:pt x="150" y="0"/>
                    </a:moveTo>
                    <a:lnTo>
                      <a:pt x="301" y="297"/>
                    </a:lnTo>
                    <a:lnTo>
                      <a:pt x="0" y="297"/>
                    </a:lnTo>
                    <a:lnTo>
                      <a:pt x="150" y="0"/>
                    </a:lnTo>
                  </a:path>
                </a:pathLst>
              </a:cu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66" name="Google Shape;466;p76"/>
              <p:cNvSpPr/>
              <p:nvPr/>
            </p:nvSpPr>
            <p:spPr>
              <a:xfrm>
                <a:off x="2943360" y="4114800"/>
                <a:ext cx="10764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02" extrusionOk="0">
                    <a:moveTo>
                      <a:pt x="150" y="0"/>
                    </a:moveTo>
                    <a:lnTo>
                      <a:pt x="300" y="301"/>
                    </a:lnTo>
                    <a:lnTo>
                      <a:pt x="0" y="301"/>
                    </a:lnTo>
                    <a:lnTo>
                      <a:pt x="150" y="0"/>
                    </a:lnTo>
                  </a:path>
                </a:pathLst>
              </a:cu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67" name="Google Shape;467;p76"/>
              <p:cNvSpPr/>
              <p:nvPr/>
            </p:nvSpPr>
            <p:spPr>
              <a:xfrm>
                <a:off x="3637080" y="464652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150" y="0"/>
                    </a:moveTo>
                    <a:lnTo>
                      <a:pt x="301" y="301"/>
                    </a:lnTo>
                    <a:lnTo>
                      <a:pt x="0" y="301"/>
                    </a:lnTo>
                    <a:lnTo>
                      <a:pt x="150" y="0"/>
                    </a:lnTo>
                  </a:path>
                </a:pathLst>
              </a:cu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68" name="Google Shape;468;p76"/>
              <p:cNvSpPr/>
              <p:nvPr/>
            </p:nvSpPr>
            <p:spPr>
              <a:xfrm>
                <a:off x="3921120" y="452268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150" y="0"/>
                    </a:moveTo>
                    <a:lnTo>
                      <a:pt x="301" y="301"/>
                    </a:lnTo>
                    <a:lnTo>
                      <a:pt x="0" y="301"/>
                    </a:lnTo>
                    <a:lnTo>
                      <a:pt x="150" y="0"/>
                    </a:lnTo>
                  </a:path>
                </a:pathLst>
              </a:cu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69" name="Google Shape;469;p76"/>
              <p:cNvSpPr/>
              <p:nvPr/>
            </p:nvSpPr>
            <p:spPr>
              <a:xfrm>
                <a:off x="3637080" y="441648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150" y="0"/>
                    </a:moveTo>
                    <a:lnTo>
                      <a:pt x="301" y="301"/>
                    </a:lnTo>
                    <a:lnTo>
                      <a:pt x="0" y="301"/>
                    </a:lnTo>
                    <a:lnTo>
                      <a:pt x="150" y="0"/>
                    </a:lnTo>
                  </a:path>
                </a:pathLst>
              </a:custGeom>
              <a:solidFill>
                <a:srgbClr val="3366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70" name="Google Shape;470;p76"/>
              <p:cNvSpPr/>
              <p:nvPr/>
            </p:nvSpPr>
            <p:spPr>
              <a:xfrm rot="10800000" flipH="1">
                <a:off x="1201680" y="4168440"/>
                <a:ext cx="108000" cy="10656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" name="Google Shape;471;p76"/>
              <p:cNvSpPr/>
              <p:nvPr/>
            </p:nvSpPr>
            <p:spPr>
              <a:xfrm rot="10800000" flipH="1">
                <a:off x="880920" y="4023360"/>
                <a:ext cx="108000" cy="10764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" name="Google Shape;472;p76"/>
              <p:cNvSpPr/>
              <p:nvPr/>
            </p:nvSpPr>
            <p:spPr>
              <a:xfrm rot="10800000" flipH="1">
                <a:off x="1076400" y="4006800"/>
                <a:ext cx="108000" cy="108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" name="Google Shape;473;p76"/>
              <p:cNvSpPr/>
              <p:nvPr/>
            </p:nvSpPr>
            <p:spPr>
              <a:xfrm rot="10800000" flipH="1">
                <a:off x="1006560" y="4146480"/>
                <a:ext cx="106200" cy="108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" name="Google Shape;474;p76"/>
              <p:cNvSpPr/>
              <p:nvPr/>
            </p:nvSpPr>
            <p:spPr>
              <a:xfrm rot="10800000" flipH="1">
                <a:off x="898560" y="4486320"/>
                <a:ext cx="108000" cy="108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" name="Google Shape;475;p76"/>
              <p:cNvSpPr/>
              <p:nvPr/>
            </p:nvSpPr>
            <p:spPr>
              <a:xfrm rot="10800000" flipH="1">
                <a:off x="685800" y="4559040"/>
                <a:ext cx="108000" cy="10656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76"/>
              <p:cNvSpPr/>
              <p:nvPr/>
            </p:nvSpPr>
            <p:spPr>
              <a:xfrm rot="10800000" flipH="1">
                <a:off x="792000" y="4716360"/>
                <a:ext cx="108000" cy="108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" name="Google Shape;477;p76"/>
              <p:cNvSpPr/>
              <p:nvPr/>
            </p:nvSpPr>
            <p:spPr>
              <a:xfrm rot="10800000" flipH="1">
                <a:off x="1486080" y="4184640"/>
                <a:ext cx="107640" cy="108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" name="Google Shape;478;p76"/>
              <p:cNvSpPr/>
              <p:nvPr/>
            </p:nvSpPr>
            <p:spPr>
              <a:xfrm rot="10800000" flipH="1">
                <a:off x="1770120" y="4308480"/>
                <a:ext cx="108000" cy="108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9" name="Google Shape;479;p76"/>
              <p:cNvSpPr/>
              <p:nvPr/>
            </p:nvSpPr>
            <p:spPr>
              <a:xfrm rot="10800000" flipH="1">
                <a:off x="1486080" y="4413240"/>
                <a:ext cx="107640" cy="108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80" name="Google Shape;480;p76"/>
            <p:cNvSpPr/>
            <p:nvPr/>
          </p:nvSpPr>
          <p:spPr>
            <a:xfrm>
              <a:off x="990720" y="5149800"/>
              <a:ext cx="2284200" cy="337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Two Clusters 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76"/>
          <p:cNvGrpSpPr/>
          <p:nvPr/>
        </p:nvGrpSpPr>
        <p:grpSpPr>
          <a:xfrm>
            <a:off x="4960800" y="1797120"/>
            <a:ext cx="3343320" cy="1588320"/>
            <a:chOff x="4960800" y="1797120"/>
            <a:chExt cx="3343320" cy="1588320"/>
          </a:xfrm>
        </p:grpSpPr>
        <p:grpSp>
          <p:nvGrpSpPr>
            <p:cNvPr id="482" name="Google Shape;482;p76"/>
            <p:cNvGrpSpPr/>
            <p:nvPr/>
          </p:nvGrpSpPr>
          <p:grpSpPr>
            <a:xfrm>
              <a:off x="4960800" y="1797120"/>
              <a:ext cx="3343320" cy="928440"/>
              <a:chOff x="4960800" y="1797120"/>
              <a:chExt cx="3343320" cy="928440"/>
            </a:xfrm>
          </p:grpSpPr>
          <p:sp>
            <p:nvSpPr>
              <p:cNvPr id="483" name="Google Shape;483;p76"/>
              <p:cNvSpPr/>
              <p:nvPr/>
            </p:nvSpPr>
            <p:spPr>
              <a:xfrm>
                <a:off x="7628040" y="245736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10800"/>
                    </a:lnTo>
                    <a:lnTo>
                      <a:pt x="10800" y="21600"/>
                    </a:lnTo>
                    <a:lnTo>
                      <a:pt x="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99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84" name="Google Shape;484;p76"/>
              <p:cNvSpPr/>
              <p:nvPr/>
            </p:nvSpPr>
            <p:spPr>
              <a:xfrm>
                <a:off x="7307280" y="260028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10800"/>
                    </a:lnTo>
                    <a:lnTo>
                      <a:pt x="10800" y="21600"/>
                    </a:lnTo>
                    <a:lnTo>
                      <a:pt x="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99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85" name="Google Shape;485;p76"/>
              <p:cNvSpPr/>
              <p:nvPr/>
            </p:nvSpPr>
            <p:spPr>
              <a:xfrm>
                <a:off x="7502400" y="2617920"/>
                <a:ext cx="108000" cy="107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10800"/>
                    </a:lnTo>
                    <a:lnTo>
                      <a:pt x="10800" y="21600"/>
                    </a:lnTo>
                    <a:lnTo>
                      <a:pt x="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99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86" name="Google Shape;486;p76"/>
              <p:cNvSpPr/>
              <p:nvPr/>
            </p:nvSpPr>
            <p:spPr>
              <a:xfrm>
                <a:off x="7432560" y="2475000"/>
                <a:ext cx="10656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10800"/>
                    </a:lnTo>
                    <a:lnTo>
                      <a:pt x="10800" y="21600"/>
                    </a:lnTo>
                    <a:lnTo>
                      <a:pt x="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99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87" name="Google Shape;487;p76"/>
              <p:cNvSpPr/>
              <p:nvPr/>
            </p:nvSpPr>
            <p:spPr>
              <a:xfrm>
                <a:off x="7218360" y="190512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0000" extrusionOk="0">
                    <a:moveTo>
                      <a:pt x="0" y="3768"/>
                    </a:moveTo>
                    <a:lnTo>
                      <a:pt x="3768" y="3768"/>
                    </a:lnTo>
                    <a:lnTo>
                      <a:pt x="5072" y="0"/>
                    </a:lnTo>
                    <a:lnTo>
                      <a:pt x="6232" y="3768"/>
                    </a:lnTo>
                    <a:lnTo>
                      <a:pt x="10000" y="3768"/>
                    </a:lnTo>
                    <a:lnTo>
                      <a:pt x="6957" y="6232"/>
                    </a:lnTo>
                    <a:lnTo>
                      <a:pt x="8116" y="10000"/>
                    </a:lnTo>
                    <a:lnTo>
                      <a:pt x="5072" y="7681"/>
                    </a:lnTo>
                    <a:lnTo>
                      <a:pt x="1884" y="10000"/>
                    </a:lnTo>
                    <a:lnTo>
                      <a:pt x="3043" y="6232"/>
                    </a:lnTo>
                    <a:lnTo>
                      <a:pt x="0" y="3768"/>
                    </a:lnTo>
                    <a:close/>
                  </a:path>
                </a:pathLst>
              </a:custGeom>
              <a:solidFill>
                <a:srgbClr val="FF00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88" name="Google Shape;488;p76"/>
              <p:cNvSpPr/>
              <p:nvPr/>
            </p:nvSpPr>
            <p:spPr>
              <a:xfrm>
                <a:off x="7912080" y="2440080"/>
                <a:ext cx="108000" cy="108000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" name="Google Shape;489;p76"/>
              <p:cNvSpPr/>
              <p:nvPr/>
            </p:nvSpPr>
            <p:spPr>
              <a:xfrm>
                <a:off x="8196120" y="2314440"/>
                <a:ext cx="108000" cy="108000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" name="Google Shape;490;p76"/>
              <p:cNvSpPr/>
              <p:nvPr/>
            </p:nvSpPr>
            <p:spPr>
              <a:xfrm>
                <a:off x="7912080" y="2208240"/>
                <a:ext cx="108000" cy="108000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" name="Google Shape;491;p76"/>
              <p:cNvSpPr/>
              <p:nvPr/>
            </p:nvSpPr>
            <p:spPr>
              <a:xfrm>
                <a:off x="5477040" y="1957320"/>
                <a:ext cx="10764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02" extrusionOk="0">
                    <a:moveTo>
                      <a:pt x="0" y="151"/>
                    </a:moveTo>
                    <a:lnTo>
                      <a:pt x="123" y="177"/>
                    </a:lnTo>
                    <a:lnTo>
                      <a:pt x="150" y="301"/>
                    </a:lnTo>
                    <a:lnTo>
                      <a:pt x="176" y="177"/>
                    </a:lnTo>
                    <a:lnTo>
                      <a:pt x="300" y="151"/>
                    </a:lnTo>
                    <a:lnTo>
                      <a:pt x="176" y="125"/>
                    </a:lnTo>
                    <a:lnTo>
                      <a:pt x="150" y="0"/>
                    </a:lnTo>
                    <a:lnTo>
                      <a:pt x="123" y="125"/>
                    </a:lnTo>
                    <a:lnTo>
                      <a:pt x="0" y="151"/>
                    </a:lnTo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92" name="Google Shape;492;p76"/>
              <p:cNvSpPr/>
              <p:nvPr/>
            </p:nvSpPr>
            <p:spPr>
              <a:xfrm>
                <a:off x="5156280" y="181440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0" y="151"/>
                    </a:moveTo>
                    <a:lnTo>
                      <a:pt x="124" y="177"/>
                    </a:lnTo>
                    <a:lnTo>
                      <a:pt x="150" y="301"/>
                    </a:lnTo>
                    <a:lnTo>
                      <a:pt x="176" y="177"/>
                    </a:lnTo>
                    <a:lnTo>
                      <a:pt x="301" y="151"/>
                    </a:lnTo>
                    <a:lnTo>
                      <a:pt x="176" y="125"/>
                    </a:lnTo>
                    <a:lnTo>
                      <a:pt x="150" y="0"/>
                    </a:lnTo>
                    <a:lnTo>
                      <a:pt x="124" y="125"/>
                    </a:lnTo>
                    <a:lnTo>
                      <a:pt x="0" y="151"/>
                    </a:lnTo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93" name="Google Shape;493;p76"/>
              <p:cNvSpPr/>
              <p:nvPr/>
            </p:nvSpPr>
            <p:spPr>
              <a:xfrm>
                <a:off x="5351400" y="179712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0" y="151"/>
                    </a:moveTo>
                    <a:lnTo>
                      <a:pt x="124" y="177"/>
                    </a:lnTo>
                    <a:lnTo>
                      <a:pt x="150" y="301"/>
                    </a:lnTo>
                    <a:lnTo>
                      <a:pt x="176" y="177"/>
                    </a:lnTo>
                    <a:lnTo>
                      <a:pt x="301" y="151"/>
                    </a:lnTo>
                    <a:lnTo>
                      <a:pt x="176" y="125"/>
                    </a:lnTo>
                    <a:lnTo>
                      <a:pt x="150" y="0"/>
                    </a:lnTo>
                    <a:lnTo>
                      <a:pt x="124" y="125"/>
                    </a:lnTo>
                    <a:lnTo>
                      <a:pt x="0" y="151"/>
                    </a:lnTo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94" name="Google Shape;494;p76"/>
              <p:cNvSpPr/>
              <p:nvPr/>
            </p:nvSpPr>
            <p:spPr>
              <a:xfrm>
                <a:off x="5281560" y="1938960"/>
                <a:ext cx="106560" cy="10764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01" extrusionOk="0">
                    <a:moveTo>
                      <a:pt x="0" y="150"/>
                    </a:moveTo>
                    <a:lnTo>
                      <a:pt x="122" y="177"/>
                    </a:lnTo>
                    <a:lnTo>
                      <a:pt x="148" y="300"/>
                    </a:lnTo>
                    <a:lnTo>
                      <a:pt x="174" y="177"/>
                    </a:lnTo>
                    <a:lnTo>
                      <a:pt x="297" y="150"/>
                    </a:lnTo>
                    <a:lnTo>
                      <a:pt x="174" y="124"/>
                    </a:lnTo>
                    <a:lnTo>
                      <a:pt x="148" y="0"/>
                    </a:lnTo>
                    <a:lnTo>
                      <a:pt x="122" y="124"/>
                    </a:lnTo>
                    <a:lnTo>
                      <a:pt x="0" y="150"/>
                    </a:lnTo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95" name="Google Shape;495;p76"/>
              <p:cNvSpPr/>
              <p:nvPr/>
            </p:nvSpPr>
            <p:spPr>
              <a:xfrm>
                <a:off x="5173560" y="227808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150" y="301"/>
                    </a:moveTo>
                    <a:lnTo>
                      <a:pt x="301" y="0"/>
                    </a:lnTo>
                    <a:lnTo>
                      <a:pt x="0" y="0"/>
                    </a:lnTo>
                    <a:lnTo>
                      <a:pt x="150" y="301"/>
                    </a:lnTo>
                  </a:path>
                </a:pathLst>
              </a:cu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96" name="Google Shape;496;p76"/>
              <p:cNvSpPr/>
              <p:nvPr/>
            </p:nvSpPr>
            <p:spPr>
              <a:xfrm>
                <a:off x="4960800" y="2347920"/>
                <a:ext cx="1080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150" y="301"/>
                    </a:moveTo>
                    <a:lnTo>
                      <a:pt x="301" y="0"/>
                    </a:lnTo>
                    <a:lnTo>
                      <a:pt x="0" y="0"/>
                    </a:lnTo>
                    <a:lnTo>
                      <a:pt x="150" y="301"/>
                    </a:lnTo>
                  </a:path>
                </a:pathLst>
              </a:cu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97" name="Google Shape;497;p76"/>
              <p:cNvSpPr/>
              <p:nvPr/>
            </p:nvSpPr>
            <p:spPr>
              <a:xfrm>
                <a:off x="5067360" y="2508840"/>
                <a:ext cx="108000" cy="10764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1" extrusionOk="0">
                    <a:moveTo>
                      <a:pt x="150" y="300"/>
                    </a:moveTo>
                    <a:lnTo>
                      <a:pt x="301" y="0"/>
                    </a:lnTo>
                    <a:lnTo>
                      <a:pt x="0" y="0"/>
                    </a:lnTo>
                    <a:lnTo>
                      <a:pt x="150" y="300"/>
                    </a:lnTo>
                  </a:path>
                </a:pathLst>
              </a:cu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498" name="Google Shape;498;p76"/>
              <p:cNvSpPr/>
              <p:nvPr/>
            </p:nvSpPr>
            <p:spPr>
              <a:xfrm rot="10800000" flipH="1">
                <a:off x="5761080" y="1973880"/>
                <a:ext cx="108000" cy="107640"/>
              </a:xfrm>
              <a:prstGeom prst="ellipse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" name="Google Shape;499;p76"/>
              <p:cNvSpPr/>
              <p:nvPr/>
            </p:nvSpPr>
            <p:spPr>
              <a:xfrm rot="10800000" flipH="1">
                <a:off x="6045120" y="2100240"/>
                <a:ext cx="108000" cy="108000"/>
              </a:xfrm>
              <a:prstGeom prst="ellipse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" name="Google Shape;500;p76"/>
              <p:cNvSpPr/>
              <p:nvPr/>
            </p:nvSpPr>
            <p:spPr>
              <a:xfrm rot="10800000" flipH="1">
                <a:off x="5761080" y="2205000"/>
                <a:ext cx="108000" cy="108000"/>
              </a:xfrm>
              <a:prstGeom prst="ellipse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01" name="Google Shape;501;p76"/>
            <p:cNvSpPr/>
            <p:nvPr/>
          </p:nvSpPr>
          <p:spPr>
            <a:xfrm>
              <a:off x="5418000" y="3048120"/>
              <a:ext cx="2284560" cy="337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Six Clusters 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75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Hierarchical Clustering:  Time and Space requirements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8" name="Google Shape;2348;p175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O(N</a:t>
            </a:r>
            <a:r>
              <a:rPr lang="en-US" sz="2800" b="1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 space since it uses the proximity matrix. 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 is the number of points.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O(N</a:t>
            </a:r>
            <a:r>
              <a:rPr lang="en-US" sz="2800" b="1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 time in many cases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 are N steps and at each step the size, N</a:t>
            </a:r>
            <a:r>
              <a:rPr lang="en-US" sz="2400" b="1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proximity matrix must be updated and searched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Complexity can be reduced to O(N</a:t>
            </a:r>
            <a:r>
              <a:rPr lang="en-US" sz="2400" b="1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log(N) ) time for some approaches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76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Hierarchical Clustering:  Problems and Limitations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4" name="Google Shape;2354;p176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Once a decision is made to combine two clusters, it cannot be undone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3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 objective function is directly minimized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3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Different schemes have problems with one or more of the following: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Sensitivity to noise and outliers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Difficulty handling different sized clusters and convex shapes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Breaking large 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77"/>
          <p:cNvSpPr/>
          <p:nvPr/>
        </p:nvSpPr>
        <p:spPr>
          <a:xfrm>
            <a:off x="336600" y="76320"/>
            <a:ext cx="8470800" cy="1143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Demo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0" name="Google Shape;2360;p177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61" name="Google Shape;2361;p17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21240" y="936000"/>
            <a:ext cx="7394760" cy="525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77"/>
          <p:cNvSpPr/>
          <p:nvPr/>
        </p:nvSpPr>
        <p:spPr>
          <a:xfrm>
            <a:off x="2516400" y="304920"/>
            <a:ext cx="2290320" cy="354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2"/>
              </a:rPr>
              <a:t>Agglomerative Demo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178"/>
          <p:cNvSpPr/>
          <p:nvPr/>
        </p:nvSpPr>
        <p:spPr>
          <a:xfrm>
            <a:off x="662040" y="-27000"/>
            <a:ext cx="8210520" cy="560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  Relevant Issues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	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8" name="Google Shape;2368;p178"/>
          <p:cNvSpPr/>
          <p:nvPr/>
        </p:nvSpPr>
        <p:spPr>
          <a:xfrm>
            <a:off x="0" y="380880"/>
            <a:ext cx="8839081" cy="5405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 to determine the number of clusters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If the number of clusters known, termination condition is given!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</a:t>
            </a:r>
            <a:r>
              <a:rPr lang="en-US" sz="2400" b="1" i="1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</a:t>
            </a:r>
            <a:r>
              <a:rPr lang="en-US" sz="24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-cluster lifetime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 </a:t>
            </a:r>
            <a:r>
              <a:rPr lang="en-US" sz="24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range of threshold value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on the dendrogram tree that leads to the identification of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clusters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Heuristic rule: </a:t>
            </a:r>
            <a:r>
              <a:rPr lang="en-US" sz="24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cut a dendrogram tree with maximum life time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4820" marR="0" lvl="0" indent="-464820" algn="l" rtl="0">
              <a:spcBef>
                <a:spcPts val="75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9" name="Google Shape;2369;p178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370" name="Google Shape;2370;p178"/>
          <p:cNvGrpSpPr/>
          <p:nvPr/>
        </p:nvGrpSpPr>
        <p:grpSpPr>
          <a:xfrm>
            <a:off x="1066680" y="3809880"/>
            <a:ext cx="7101000" cy="2556000"/>
            <a:chOff x="1066680" y="3809880"/>
            <a:chExt cx="7101000" cy="2556000"/>
          </a:xfrm>
        </p:grpSpPr>
        <p:pic>
          <p:nvPicPr>
            <p:cNvPr id="2371" name="Google Shape;2371;p178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3586320" y="3809880"/>
              <a:ext cx="4581360" cy="2540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2" name="Google Shape;2372;p17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66680" y="3870360"/>
              <a:ext cx="2467080" cy="24955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73" name="Google Shape;2373;p178"/>
            <p:cNvCxnSpPr/>
            <p:nvPr/>
          </p:nvCxnSpPr>
          <p:spPr>
            <a:xfrm>
              <a:off x="6321600" y="5021280"/>
              <a:ext cx="0" cy="846000"/>
            </a:xfrm>
            <a:prstGeom prst="straightConnector1">
              <a:avLst/>
            </a:prstGeom>
            <a:noFill/>
            <a:ln w="1260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79"/>
          <p:cNvSpPr/>
          <p:nvPr/>
        </p:nvSpPr>
        <p:spPr>
          <a:xfrm>
            <a:off x="336600" y="0"/>
            <a:ext cx="8807400" cy="609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Conclusions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	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9" name="Google Shape;2379;p179"/>
          <p:cNvSpPr/>
          <p:nvPr/>
        </p:nvSpPr>
        <p:spPr>
          <a:xfrm>
            <a:off x="0" y="609480"/>
            <a:ext cx="9002880" cy="5791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464820" marR="0" lvl="0" indent="-46482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Hierarchical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algorithm is a sequential clustering algorithm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 distance matrix to construct a tree of clusters (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dendrogram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Hierarchical representation without the need of knowing # of clusters (can set termination condition with known # of clusters)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4820" marR="0" lvl="0" indent="-464820" algn="l" rtl="0">
              <a:lnSpc>
                <a:spcPct val="8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Major weakness of agglomerative clustering methods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 never undo what was done previously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Sensitive to cluster distance measures and noise/outliers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Less efficient: </a:t>
            </a:r>
            <a:r>
              <a:rPr lang="en-US" sz="20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</a:t>
            </a:r>
            <a:r>
              <a:rPr lang="en-US" sz="20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</a:t>
            </a:r>
            <a:r>
              <a:rPr lang="en-US" sz="2000" b="1" i="1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), where </a:t>
            </a:r>
            <a:r>
              <a:rPr lang="en-US" sz="20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is the number of total objects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4820" marR="0" lvl="0" indent="-464820" algn="l" rtl="0">
              <a:lnSpc>
                <a:spcPct val="8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 are several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variants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to overcome its weaknesses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BIRCH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uses clustering feature tree and incrementally adjusts the quality of sub-clusters, which scales well for a large data set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ROCK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clustering categorical data via neighbour and link analysis, which is insensitive to noise and outliers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55345" marR="0" lvl="1" indent="-39814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CHAMELEON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hierarchical clustering using dynamic modeling, which integrates hierarchical method with other clustering methods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80" name="Google Shape;2380;p179"/>
          <p:cNvSpPr/>
          <p:nvPr/>
        </p:nvSpPr>
        <p:spPr>
          <a:xfrm>
            <a:off x="6553080" y="6408720"/>
            <a:ext cx="2133720" cy="476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80275" tIns="39950" rIns="80275" bIns="39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80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DBSCAN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86" name="Google Shape;2386;p180"/>
          <p:cNvSpPr/>
          <p:nvPr/>
        </p:nvSpPr>
        <p:spPr>
          <a:xfrm>
            <a:off x="639720" y="1143000"/>
            <a:ext cx="800100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1495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DBSCAN is a density-based algorithm.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Density = number of points within a specified radius (Eps)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69795" marR="0" lvl="4" indent="-340995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point is a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core point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if it has more than a specified number of points (MinPts) within Eps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93495" marR="0" lvl="2" indent="-3790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These are points that are at the interior of a cluster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69795" marR="0" lvl="4" indent="-34099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border point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has fewer than MinPts within Eps, but is in the neighborhood of a core point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69795" marR="0" lvl="4" indent="-340995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noise point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is any point that is not a core point or a border point.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81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DBSCAN: Core, Border, and Noise Points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92" name="Google Shape;2392;p181"/>
          <p:cNvPicPr preferRelativeResize="0"/>
          <p:nvPr/>
        </p:nvPicPr>
        <p:blipFill rotWithShape="1">
          <a:blip r:embed="rId1"/>
          <a:srcRect b="4106"/>
          <a:stretch>
            <a:fillRect/>
          </a:stretch>
        </p:blipFill>
        <p:spPr>
          <a:xfrm>
            <a:off x="762120" y="990720"/>
            <a:ext cx="73134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82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DBSCAN Algorithm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98" name="Google Shape;2398;p182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Eliminate noise points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Perform clustering on the remaining points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99" name="Google Shape;2399;p18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66680" y="2286000"/>
            <a:ext cx="7467840" cy="3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183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DBSCAN: Core, Border and Noise Points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05" name="Google Shape;2405;p18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371600"/>
            <a:ext cx="4871880" cy="36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83"/>
          <p:cNvSpPr/>
          <p:nvPr/>
        </p:nvSpPr>
        <p:spPr>
          <a:xfrm>
            <a:off x="990720" y="5029200"/>
            <a:ext cx="25146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07" name="Google Shape;2407;p183"/>
          <p:cNvSpPr/>
          <p:nvPr/>
        </p:nvSpPr>
        <p:spPr>
          <a:xfrm>
            <a:off x="5257800" y="5105520"/>
            <a:ext cx="2514600" cy="64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Point types: </a:t>
            </a:r>
            <a:r>
              <a:rPr lang="en-US" sz="1800" b="0" i="0" u="none" strike="noStrike" cap="none">
                <a:solidFill>
                  <a:srgbClr val="00C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core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</a:t>
            </a:r>
            <a:r>
              <a:rPr lang="en-US" sz="1800" b="0" i="0" u="none" strike="noStrike" cap="none">
                <a:solidFill>
                  <a:srgbClr val="0033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border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and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noise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08" name="Google Shape;2408;p18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14800" y="1447920"/>
            <a:ext cx="4871880" cy="36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183"/>
          <p:cNvSpPr/>
          <p:nvPr/>
        </p:nvSpPr>
        <p:spPr>
          <a:xfrm>
            <a:off x="2743200" y="5943600"/>
            <a:ext cx="327672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Eps = 10, MinPts = 4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84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When DBSCAN Works Well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15" name="Google Shape;2415;p18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081080"/>
            <a:ext cx="4871880" cy="36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416" name="Google Shape;2416;p184"/>
          <p:cNvSpPr/>
          <p:nvPr/>
        </p:nvSpPr>
        <p:spPr>
          <a:xfrm>
            <a:off x="990720" y="4433760"/>
            <a:ext cx="25146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417" name="Google Shape;2417;p184"/>
          <p:cNvGrpSpPr/>
          <p:nvPr/>
        </p:nvGrpSpPr>
        <p:grpSpPr>
          <a:xfrm>
            <a:off x="4272120" y="1004760"/>
            <a:ext cx="4870440" cy="3873600"/>
            <a:chOff x="4272120" y="1004760"/>
            <a:chExt cx="4870440" cy="3873600"/>
          </a:xfrm>
        </p:grpSpPr>
        <p:pic>
          <p:nvPicPr>
            <p:cNvPr id="2418" name="Google Shape;2418;p184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272120" y="1004760"/>
              <a:ext cx="4870440" cy="3652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9" name="Google Shape;2419;p184"/>
            <p:cNvSpPr/>
            <p:nvPr/>
          </p:nvSpPr>
          <p:spPr>
            <a:xfrm>
              <a:off x="5257800" y="4510080"/>
              <a:ext cx="251316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Clusters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420" name="Google Shape;2420;p184"/>
          <p:cNvSpPr/>
          <p:nvPr/>
        </p:nvSpPr>
        <p:spPr>
          <a:xfrm>
            <a:off x="609480" y="5392800"/>
            <a:ext cx="6629400" cy="785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Resistant to Noise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-114300" algn="l" rtl="0">
              <a:spcBef>
                <a:spcPts val="11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Can handle clusters of different shapes and sizes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7"/>
          <p:cNvSpPr/>
          <p:nvPr/>
        </p:nvSpPr>
        <p:spPr>
          <a:xfrm>
            <a:off x="152280" y="304920"/>
            <a:ext cx="8763120" cy="761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2150" tIns="46075" rIns="92150" bIns="4607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Clustering for Data Understanding and Applications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8" name="Google Shape;508;p77"/>
          <p:cNvSpPr/>
          <p:nvPr/>
        </p:nvSpPr>
        <p:spPr>
          <a:xfrm>
            <a:off x="380880" y="1371600"/>
            <a:ext cx="85489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290195" marR="0" lvl="0" indent="-290195" algn="just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Biology: taxonomy of living things: kingdom, phylum, class, order, family, genus and species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just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Information retrieval: document clustering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just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Land use: Identification of areas of similar land use in an earth observation database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just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Marketing: Help marketers discover distinct groups in their customer bases, and then use this knowledge to develop targeted marketing programs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just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City-planning: Identifying groups of houses according to their house type, value, and geographical location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just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Earth-quake studies: Observed earth quake epicenters should be clustered along continent faults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just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Climate: understanding earth climate, find patterns of atmospheric and ocean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just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Economic Science: market research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85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When DBSCAN Does NOT Work Well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6" name="Google Shape;2426;p185"/>
          <p:cNvSpPr/>
          <p:nvPr/>
        </p:nvSpPr>
        <p:spPr>
          <a:xfrm>
            <a:off x="1066680" y="3886200"/>
            <a:ext cx="25146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7" name="Google Shape;2427;p185"/>
          <p:cNvSpPr/>
          <p:nvPr/>
        </p:nvSpPr>
        <p:spPr>
          <a:xfrm>
            <a:off x="3048120" y="2228760"/>
            <a:ext cx="9144000" cy="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428" name="Google Shape;2428;p18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0880" y="1523880"/>
            <a:ext cx="3048120" cy="240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185"/>
          <p:cNvSpPr/>
          <p:nvPr/>
        </p:nvSpPr>
        <p:spPr>
          <a:xfrm>
            <a:off x="3630600" y="2789280"/>
            <a:ext cx="9144000" cy="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430" name="Google Shape;2430;p18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48320" y="1066680"/>
            <a:ext cx="336384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1" name="Google Shape;2431;p185"/>
          <p:cNvSpPr/>
          <p:nvPr/>
        </p:nvSpPr>
        <p:spPr>
          <a:xfrm>
            <a:off x="4800600" y="3352680"/>
            <a:ext cx="2514600" cy="33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(MinPts=4, Eps=9.75).</a:t>
            </a:r>
            <a:r>
              <a:rPr lang="en-US" sz="9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9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32" name="Google Shape;2432;p185"/>
          <p:cNvSpPr/>
          <p:nvPr/>
        </p:nvSpPr>
        <p:spPr>
          <a:xfrm>
            <a:off x="3630600" y="2789280"/>
            <a:ext cx="9144000" cy="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433" name="Google Shape;2433;p18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24280" y="3733920"/>
            <a:ext cx="33642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185"/>
          <p:cNvSpPr/>
          <p:nvPr/>
        </p:nvSpPr>
        <p:spPr>
          <a:xfrm>
            <a:off x="4724280" y="6019920"/>
            <a:ext cx="2514600" cy="33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(MinPts=4, Eps=9.92)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35" name="Google Shape;2435;p185"/>
          <p:cNvSpPr/>
          <p:nvPr/>
        </p:nvSpPr>
        <p:spPr>
          <a:xfrm>
            <a:off x="609480" y="5392800"/>
            <a:ext cx="3505320" cy="785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Varying densities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-114300" algn="l" rtl="0">
              <a:spcBef>
                <a:spcPts val="11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High-dimensional data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86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DBSCAN: Determining EPS and MinPts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41" name="Google Shape;2441;p186"/>
          <p:cNvSpPr/>
          <p:nvPr/>
        </p:nvSpPr>
        <p:spPr>
          <a:xfrm>
            <a:off x="639720" y="1143000"/>
            <a:ext cx="800100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1495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Idea is that for points in a cluster, their k</a:t>
            </a:r>
            <a:r>
              <a:rPr lang="en-US" sz="2400" b="1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nearest neighbors are at roughly the same distance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Noise points have the k</a:t>
            </a:r>
            <a:r>
              <a:rPr lang="en-US" sz="2400" b="1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nearest neighbor at farther distance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So, plot sorted distance of every point to its k</a:t>
            </a:r>
            <a:r>
              <a:rPr lang="en-US" sz="2400" b="1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nearest neighbor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42" name="Google Shape;2442;p18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14800" y="3122640"/>
            <a:ext cx="4267080" cy="320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87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Cluster Validity 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48" name="Google Shape;2448;p187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supervised classification we have a variety of measures to evaluate how good our model is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8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Accuracy, precision, recall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8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cluster analysis, the analogous question is how to evaluate the “goodness” of the resulting clusters?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But “clusters are in the eye of the beholder”!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Then why do we want to evaluate them?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8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 avoid finding patterns in noise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8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 compare clustering algorithms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8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 compare two sets of clusters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8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 compare two clusters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88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Clusters found in Random Data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54" name="Google Shape;2454;p18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9480" y="990720"/>
            <a:ext cx="3648240" cy="2736720"/>
          </a:xfrm>
          <a:prstGeom prst="rect">
            <a:avLst/>
          </a:prstGeom>
          <a:noFill/>
          <a:ln>
            <a:noFill/>
          </a:ln>
        </p:spPr>
      </p:pic>
      <p:sp>
        <p:nvSpPr>
          <p:cNvPr id="2455" name="Google Shape;2455;p188"/>
          <p:cNvSpPr/>
          <p:nvPr/>
        </p:nvSpPr>
        <p:spPr>
          <a:xfrm>
            <a:off x="152280" y="1905120"/>
            <a:ext cx="990720" cy="520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Random Points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456" name="Google Shape;2456;p188"/>
          <p:cNvGrpSpPr/>
          <p:nvPr/>
        </p:nvGrpSpPr>
        <p:grpSpPr>
          <a:xfrm>
            <a:off x="152280" y="3657600"/>
            <a:ext cx="4111920" cy="2741760"/>
            <a:chOff x="152280" y="3657600"/>
            <a:chExt cx="4111920" cy="2741760"/>
          </a:xfrm>
        </p:grpSpPr>
        <p:pic>
          <p:nvPicPr>
            <p:cNvPr id="2457" name="Google Shape;2457;p18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09480" y="3657600"/>
              <a:ext cx="3654720" cy="2741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8" name="Google Shape;2458;p188"/>
            <p:cNvSpPr/>
            <p:nvPr/>
          </p:nvSpPr>
          <p:spPr>
            <a:xfrm>
              <a:off x="152280" y="4191120"/>
              <a:ext cx="9892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K-means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459" name="Google Shape;2459;p188"/>
          <p:cNvGrpSpPr/>
          <p:nvPr/>
        </p:nvGrpSpPr>
        <p:grpSpPr>
          <a:xfrm>
            <a:off x="4116240" y="990720"/>
            <a:ext cx="4340520" cy="2741400"/>
            <a:chOff x="4116240" y="990720"/>
            <a:chExt cx="4340520" cy="2741400"/>
          </a:xfrm>
        </p:grpSpPr>
        <p:pic>
          <p:nvPicPr>
            <p:cNvPr id="2460" name="Google Shape;2460;p188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116240" y="990720"/>
              <a:ext cx="3654720" cy="274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1" name="Google Shape;2461;p188"/>
            <p:cNvSpPr/>
            <p:nvPr/>
          </p:nvSpPr>
          <p:spPr>
            <a:xfrm>
              <a:off x="7467480" y="1905120"/>
              <a:ext cx="9892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DBSCAN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462" name="Google Shape;2462;p188"/>
          <p:cNvGrpSpPr/>
          <p:nvPr/>
        </p:nvGrpSpPr>
        <p:grpSpPr>
          <a:xfrm>
            <a:off x="4116240" y="3657600"/>
            <a:ext cx="4645080" cy="2741760"/>
            <a:chOff x="4116240" y="3657600"/>
            <a:chExt cx="4645080" cy="2741760"/>
          </a:xfrm>
        </p:grpSpPr>
        <p:pic>
          <p:nvPicPr>
            <p:cNvPr id="2463" name="Google Shape;2463;p18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116240" y="3657600"/>
              <a:ext cx="3654720" cy="2741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4" name="Google Shape;2464;p188"/>
            <p:cNvSpPr/>
            <p:nvPr/>
          </p:nvSpPr>
          <p:spPr>
            <a:xfrm>
              <a:off x="7620120" y="4191120"/>
              <a:ext cx="1141200" cy="5202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Complete Link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89"/>
          <p:cNvSpPr/>
          <p:nvPr/>
        </p:nvSpPr>
        <p:spPr>
          <a:xfrm>
            <a:off x="457200" y="1066680"/>
            <a:ext cx="8458200" cy="5257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1495" marR="0" lvl="0" indent="-5314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AutoNum type="arabicPeriod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Determining the</a:t>
            </a:r>
            <a:r>
              <a:rPr lang="en-US" sz="2000" b="1" i="0" u="none" strike="noStrike" cap="none">
                <a:solidFill>
                  <a:srgbClr val="FF99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clustering tendency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of a set of data, i.e., distinguishing whether non-random structure actually exists in the data.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AutoNum type="arabicPeriod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Comparing the results of a cluster analysis to externally known results, e.g., to externally given class labels.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AutoNum type="arabicPeriod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Evaluating how well the results of a cluster analysis fit the data </a:t>
            </a:r>
            <a:r>
              <a:rPr lang="en-US" sz="20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without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reference to external information.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90600" marR="0" lvl="1" indent="-53149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- Use only the data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AutoNum type="arabicPeriod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Comparing the results of two different sets of cluster analyses to determine which is better.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AutoNum type="arabicPeriod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Determining the ‘correct’ number of clusters.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6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2, 3, and 4, we can further distinguish whether we want to evaluate the entire clustering or just individual clusters.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6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70" name="Google Shape;2470;p189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Different Aspects of Cluster Validation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190"/>
          <p:cNvSpPr/>
          <p:nvPr/>
        </p:nvSpPr>
        <p:spPr>
          <a:xfrm>
            <a:off x="457200" y="990720"/>
            <a:ext cx="8458200" cy="5333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Numerical measures that are applied to judge various aspects of cluster validity, are classified into the following three types.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External Index: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Used to measure the extent to which cluster labels match externally supplied class labels.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Noto Sans Symbols"/>
              <a:buChar char="◆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Entropy 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Internal Index: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Used to measure the goodness of a clustering structure </a:t>
            </a:r>
            <a:r>
              <a:rPr lang="en-US" sz="20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without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respect to external information.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Noto Sans Symbols"/>
              <a:buChar char="◆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Sum of Squared Error (SSE)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Relative Index: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Used to compare two different clusterings or clusters.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Noto Sans Symbols"/>
              <a:buChar char="◆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Often an external or internal index is used for this function, e.g., SSE or entropy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675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Sometimes these are referred to as </a:t>
            </a:r>
            <a:r>
              <a:rPr lang="en-US" sz="22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criteria</a:t>
            </a: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instead of </a:t>
            </a:r>
            <a:r>
              <a:rPr lang="en-US" sz="22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indices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However, sometimes criterion is the general strategy and index is the numerical measure that implements the criterion.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76" name="Google Shape;2476;p190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Measures of Cluster Validity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91"/>
          <p:cNvSpPr/>
          <p:nvPr/>
        </p:nvSpPr>
        <p:spPr>
          <a:xfrm>
            <a:off x="457200" y="990720"/>
            <a:ext cx="8458200" cy="5333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1495" marR="0" lvl="0" indent="-5314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Two matrices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Matrix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“Incidence” Matrix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371600" marR="0" lvl="2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Noto Sans Symbols"/>
              <a:buChar char="◆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One row and one column for each data point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371600" marR="0" lvl="2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Noto Sans Symbols"/>
              <a:buChar char="◆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 entry is 1 if the associated pair of points belong to the same cluster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371600" marR="0" lvl="2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Noto Sans Symbols"/>
              <a:buChar char="◆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 entry is 0 if the associated pair of points belongs to different clusters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Compute the correlation between the two matrices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Since the matrices are symmetric, only the correlation between </a:t>
            </a:r>
            <a:br>
              <a:rPr lang="en-US"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n(n-1) / 2 entries needs to be calculated.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High correlation indicates that points that belong to the same cluster are close to each other.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Not a good measure for some density or contiguity based clusters.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2" name="Google Shape;2482;p191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Measuring Cluster Validity Via Correlation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92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Measuring Cluster Validity Via Correlation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8" name="Google Shape;2488;p192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Correlation of incidence and proximity matrices for the K-means clusterings of the following two data sets.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89" name="Google Shape;2489;p19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8640" y="2666880"/>
            <a:ext cx="365616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19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68880" y="2666880"/>
            <a:ext cx="3655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192"/>
          <p:cNvSpPr/>
          <p:nvPr/>
        </p:nvSpPr>
        <p:spPr>
          <a:xfrm>
            <a:off x="1373040" y="5867280"/>
            <a:ext cx="236232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Corr = -0.9235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92" name="Google Shape;2492;p192"/>
          <p:cNvSpPr/>
          <p:nvPr/>
        </p:nvSpPr>
        <p:spPr>
          <a:xfrm>
            <a:off x="5030640" y="5867280"/>
            <a:ext cx="236232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Corr = -0.5810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93"/>
          <p:cNvSpPr/>
          <p:nvPr/>
        </p:nvSpPr>
        <p:spPr>
          <a:xfrm>
            <a:off x="457200" y="990720"/>
            <a:ext cx="8458200" cy="5333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600"/>
              <a:buFont typeface="Arial" panose="020B0604020202020204"/>
              <a:buChar char="●"/>
            </a:pPr>
            <a:r>
              <a:rPr lang="en-US" sz="26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 the similarity matrix with respect to cluster labels and inspect visually. </a:t>
            </a:r>
            <a:endParaRPr sz="2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725"/>
              </a:spcBef>
              <a:spcAft>
                <a:spcPts val="0"/>
              </a:spcAft>
              <a:buNone/>
            </a:pPr>
            <a:endParaRPr sz="2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98" name="Google Shape;2498;p193"/>
          <p:cNvSpPr/>
          <p:nvPr/>
        </p:nvSpPr>
        <p:spPr>
          <a:xfrm>
            <a:off x="152280" y="152280"/>
            <a:ext cx="868680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Using Similarity Matrix for Cluster Validation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99" name="Google Shape;2499;p19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4920" y="2284560"/>
            <a:ext cx="4268520" cy="32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p19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91120" y="2208240"/>
            <a:ext cx="4268520" cy="320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94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Using Similarity Matrix for Cluster Validation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6" name="Google Shape;2506;p194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Clusters in random data are not so crisp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07" name="Google Shape;2507;p19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0880" y="2087640"/>
            <a:ext cx="365616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94"/>
          <p:cNvSpPr/>
          <p:nvPr/>
        </p:nvSpPr>
        <p:spPr>
          <a:xfrm>
            <a:off x="3429000" y="5288040"/>
            <a:ext cx="2895480" cy="429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DBSCAN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09" name="Google Shape;2509;p19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95680" y="2087640"/>
            <a:ext cx="365616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8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Types of Clusterings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4" name="Google Shape;514;p78"/>
          <p:cNvSpPr/>
          <p:nvPr/>
        </p:nvSpPr>
        <p:spPr>
          <a:xfrm>
            <a:off x="639720" y="1143000"/>
            <a:ext cx="8001000" cy="5106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</a:t>
            </a:r>
            <a:r>
              <a:rPr lang="en-US" sz="28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clustering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is a set of clusters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90000"/>
              </a:lnSpc>
              <a:spcBef>
                <a:spcPts val="1095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Important distinction between </a:t>
            </a:r>
            <a:r>
              <a:rPr lang="en-US" sz="28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hierarchical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and </a:t>
            </a:r>
            <a:r>
              <a:rPr lang="en-US" sz="28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partitional</a:t>
            </a:r>
            <a:r>
              <a:rPr lang="en-US" sz="2800" b="1" i="0" u="none" strike="noStrike" cap="none">
                <a:solidFill>
                  <a:srgbClr val="FFCC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sets of clusters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90000"/>
              </a:lnSpc>
              <a:spcBef>
                <a:spcPts val="1095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Partitional Clustering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division data objects into non-overlapping subsets (clusters) such that each data object is in exactly one subset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90000"/>
              </a:lnSpc>
              <a:spcBef>
                <a:spcPts val="1095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Hierarchical clustering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set of nested clusters organized as a hierarchical tree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4" name="Google Shape;2514;p19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8640" y="2011320"/>
            <a:ext cx="365616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5" name="Google Shape;2515;p195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Using Similarity Matrix for Cluster Validation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6" name="Google Shape;2516;p195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Clusters in random data are not so crisp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7" name="Google Shape;2517;p195"/>
          <p:cNvSpPr/>
          <p:nvPr/>
        </p:nvSpPr>
        <p:spPr>
          <a:xfrm>
            <a:off x="3505320" y="5211720"/>
            <a:ext cx="2895480" cy="429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K-means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18" name="Google Shape;2518;p19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73440" y="2006640"/>
            <a:ext cx="365616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96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Using Similarity Matrix for Cluster Validation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4" name="Google Shape;2524;p196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Clusters in random data are not so crisp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25" name="Google Shape;2525;p19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3440" y="2082960"/>
            <a:ext cx="365616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6" name="Google Shape;2526;p19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8640" y="2082960"/>
            <a:ext cx="365616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Google Shape;2527;p196"/>
          <p:cNvSpPr/>
          <p:nvPr/>
        </p:nvSpPr>
        <p:spPr>
          <a:xfrm>
            <a:off x="3505320" y="5288040"/>
            <a:ext cx="2895480" cy="429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Complete Link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197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Using Similarity Matrix for Cluster Validation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33" name="Google Shape;2533;p197"/>
          <p:cNvPicPr preferRelativeResize="0"/>
          <p:nvPr/>
        </p:nvPicPr>
        <p:blipFill rotWithShape="1">
          <a:blip r:embed="rId1"/>
          <a:srcRect l="14105" t="18520" r="12796" b="20371"/>
          <a:stretch>
            <a:fillRect/>
          </a:stretch>
        </p:blipFill>
        <p:spPr>
          <a:xfrm>
            <a:off x="228600" y="1905120"/>
            <a:ext cx="4800600" cy="27795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Google Shape;2534;p197"/>
          <p:cNvSpPr/>
          <p:nvPr/>
        </p:nvSpPr>
        <p:spPr>
          <a:xfrm>
            <a:off x="3429000" y="4876920"/>
            <a:ext cx="2895480" cy="429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DBSCAN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35" name="Google Shape;2535;p19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24280" y="1600200"/>
            <a:ext cx="4259520" cy="319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98"/>
          <p:cNvSpPr/>
          <p:nvPr/>
        </p:nvSpPr>
        <p:spPr>
          <a:xfrm>
            <a:off x="457200" y="990720"/>
            <a:ext cx="8458200" cy="5333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Clusters in more complicated figures aren’t well separated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675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Internal Index:  Used to measure the goodness of a clustering structure without respect to external information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SSE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SSE is good for comparing two clusterings or two clusters (average SSE).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 also be used to estimate the number of 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1" name="Google Shape;2541;p198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Internal Measures: SSE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42" name="Google Shape;2542;p198"/>
          <p:cNvPicPr preferRelativeResize="0"/>
          <p:nvPr/>
        </p:nvPicPr>
        <p:blipFill rotWithShape="1">
          <a:blip r:embed="rId1"/>
          <a:srcRect t="5555"/>
          <a:stretch>
            <a:fillRect/>
          </a:stretch>
        </p:blipFill>
        <p:spPr>
          <a:xfrm>
            <a:off x="5057640" y="4419720"/>
            <a:ext cx="3656160" cy="259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98"/>
          <p:cNvPicPr preferRelativeResize="0"/>
          <p:nvPr/>
        </p:nvPicPr>
        <p:blipFill rotWithShape="1">
          <a:blip r:embed="rId2"/>
          <a:srcRect t="5554" b="5555"/>
          <a:stretch>
            <a:fillRect/>
          </a:stretch>
        </p:blipFill>
        <p:spPr>
          <a:xfrm>
            <a:off x="27000" y="4419720"/>
            <a:ext cx="3656160" cy="243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99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Internal Measures: SSE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9" name="Google Shape;2549;p199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SSE curve for a more complicated data set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50" name="Google Shape;2550;p199"/>
          <p:cNvPicPr preferRelativeResize="0"/>
          <p:nvPr/>
        </p:nvPicPr>
        <p:blipFill rotWithShape="1">
          <a:blip r:embed="rId1"/>
          <a:srcRect l="14105" t="18520" r="12796" b="20371"/>
          <a:stretch>
            <a:fillRect/>
          </a:stretch>
        </p:blipFill>
        <p:spPr>
          <a:xfrm>
            <a:off x="533520" y="2529000"/>
            <a:ext cx="43434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1" name="Google Shape;2551;p199"/>
          <p:cNvSpPr/>
          <p:nvPr/>
        </p:nvSpPr>
        <p:spPr>
          <a:xfrm>
            <a:off x="4495680" y="5424480"/>
            <a:ext cx="426744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SSE of clusters found using K-means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52" name="Google Shape;2552;p19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95680" y="2147760"/>
            <a:ext cx="4259520" cy="319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200"/>
          <p:cNvSpPr/>
          <p:nvPr/>
        </p:nvSpPr>
        <p:spPr>
          <a:xfrm>
            <a:off x="291960" y="735120"/>
            <a:ext cx="8458200" cy="5486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 Cohesion</a:t>
            </a:r>
            <a:r>
              <a:rPr lang="en-US" sz="2800" b="1" i="0" u="none" strike="noStrike" cap="none">
                <a:solidFill>
                  <a:srgbClr val="FF99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Measures how closely related are objects in a cluster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Example: SSE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40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 Separation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Measure how distinct or well-separated a cluster is from other clusters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Example: Squared Error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Cohesion is measured by the within cluster sum of squares (SSE)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Separation is measured by the between cluster sum of squares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00200" marR="0" lvl="3" indent="-22860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 panose="020206030504050203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Where |C</a:t>
            </a:r>
            <a:r>
              <a:rPr lang="en-US" sz="1800" b="1" i="0" u="none" strike="noStrike" cap="none" baseline="-25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</a:t>
            </a:r>
            <a:r>
              <a:rPr lang="en-US" sz="18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| is the size of cluster i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58" name="Google Shape;2558;p200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Internal Measures: Cohesion and Separation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201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Internal Measures: Cohesion and Separation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4" name="Google Shape;2564;p201"/>
          <p:cNvSpPr/>
          <p:nvPr/>
        </p:nvSpPr>
        <p:spPr>
          <a:xfrm>
            <a:off x="411120" y="1143000"/>
            <a:ext cx="40831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Example: SSE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BSS + WSS = constant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65" name="Google Shape;2565;p201"/>
          <p:cNvCxnSpPr/>
          <p:nvPr/>
        </p:nvCxnSpPr>
        <p:spPr>
          <a:xfrm>
            <a:off x="914400" y="2681280"/>
            <a:ext cx="6095880" cy="144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66" name="Google Shape;2566;p201"/>
          <p:cNvCxnSpPr/>
          <p:nvPr/>
        </p:nvCxnSpPr>
        <p:spPr>
          <a:xfrm>
            <a:off x="914400" y="2452680"/>
            <a:ext cx="1440" cy="22860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67" name="Google Shape;2567;p201"/>
          <p:cNvCxnSpPr/>
          <p:nvPr/>
        </p:nvCxnSpPr>
        <p:spPr>
          <a:xfrm>
            <a:off x="2438280" y="2452680"/>
            <a:ext cx="1800" cy="22860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68" name="Google Shape;2568;p201"/>
          <p:cNvCxnSpPr/>
          <p:nvPr/>
        </p:nvCxnSpPr>
        <p:spPr>
          <a:xfrm>
            <a:off x="3962520" y="2452680"/>
            <a:ext cx="1440" cy="22860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69" name="Google Shape;2569;p201"/>
          <p:cNvCxnSpPr/>
          <p:nvPr/>
        </p:nvCxnSpPr>
        <p:spPr>
          <a:xfrm>
            <a:off x="5486400" y="2452680"/>
            <a:ext cx="1440" cy="22860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70" name="Google Shape;2570;p201"/>
          <p:cNvCxnSpPr/>
          <p:nvPr/>
        </p:nvCxnSpPr>
        <p:spPr>
          <a:xfrm>
            <a:off x="7010280" y="2452680"/>
            <a:ext cx="1800" cy="22860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71" name="Google Shape;2571;p201"/>
          <p:cNvSpPr/>
          <p:nvPr/>
        </p:nvSpPr>
        <p:spPr>
          <a:xfrm>
            <a:off x="762120" y="2757600"/>
            <a:ext cx="3808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2" name="Google Shape;2572;p201"/>
          <p:cNvSpPr/>
          <p:nvPr/>
        </p:nvSpPr>
        <p:spPr>
          <a:xfrm>
            <a:off x="2286000" y="2757600"/>
            <a:ext cx="3808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3" name="Google Shape;2573;p201"/>
          <p:cNvSpPr/>
          <p:nvPr/>
        </p:nvSpPr>
        <p:spPr>
          <a:xfrm>
            <a:off x="3809880" y="2757600"/>
            <a:ext cx="38124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4" name="Google Shape;2574;p201"/>
          <p:cNvSpPr/>
          <p:nvPr/>
        </p:nvSpPr>
        <p:spPr>
          <a:xfrm>
            <a:off x="5334120" y="2757600"/>
            <a:ext cx="3808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5" name="Google Shape;2575;p201"/>
          <p:cNvSpPr/>
          <p:nvPr/>
        </p:nvSpPr>
        <p:spPr>
          <a:xfrm>
            <a:off x="6858000" y="2757600"/>
            <a:ext cx="3808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6" name="Google Shape;2576;p201"/>
          <p:cNvSpPr/>
          <p:nvPr/>
        </p:nvSpPr>
        <p:spPr>
          <a:xfrm>
            <a:off x="838080" y="2604960"/>
            <a:ext cx="152640" cy="152640"/>
          </a:xfrm>
          <a:prstGeom prst="ellipse">
            <a:avLst/>
          </a:prstGeom>
          <a:solidFill>
            <a:srgbClr val="008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7" name="Google Shape;2577;p201"/>
          <p:cNvSpPr/>
          <p:nvPr/>
        </p:nvSpPr>
        <p:spPr>
          <a:xfrm>
            <a:off x="2362320" y="2604960"/>
            <a:ext cx="152280" cy="152640"/>
          </a:xfrm>
          <a:prstGeom prst="ellipse">
            <a:avLst/>
          </a:prstGeom>
          <a:solidFill>
            <a:srgbClr val="008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8" name="Google Shape;2578;p201"/>
          <p:cNvSpPr/>
          <p:nvPr/>
        </p:nvSpPr>
        <p:spPr>
          <a:xfrm>
            <a:off x="5410080" y="2604960"/>
            <a:ext cx="152640" cy="152640"/>
          </a:xfrm>
          <a:prstGeom prst="ellipse">
            <a:avLst/>
          </a:prstGeom>
          <a:solidFill>
            <a:srgbClr val="008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9" name="Google Shape;2579;p201"/>
          <p:cNvSpPr/>
          <p:nvPr/>
        </p:nvSpPr>
        <p:spPr>
          <a:xfrm>
            <a:off x="6934320" y="2604960"/>
            <a:ext cx="152280" cy="152640"/>
          </a:xfrm>
          <a:prstGeom prst="ellipse">
            <a:avLst/>
          </a:prstGeom>
          <a:solidFill>
            <a:srgbClr val="008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80" name="Google Shape;2580;p201"/>
          <p:cNvSpPr/>
          <p:nvPr/>
        </p:nvSpPr>
        <p:spPr>
          <a:xfrm>
            <a:off x="1371600" y="2330280"/>
            <a:ext cx="533520" cy="581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×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1" name="Google Shape;2581;p201"/>
          <p:cNvSpPr/>
          <p:nvPr/>
        </p:nvSpPr>
        <p:spPr>
          <a:xfrm>
            <a:off x="6095880" y="2330280"/>
            <a:ext cx="533520" cy="581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×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2" name="Google Shape;2582;p201"/>
          <p:cNvSpPr/>
          <p:nvPr/>
        </p:nvSpPr>
        <p:spPr>
          <a:xfrm>
            <a:off x="3733920" y="2330280"/>
            <a:ext cx="533160" cy="581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×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3" name="Google Shape;2583;p201"/>
          <p:cNvSpPr/>
          <p:nvPr/>
        </p:nvSpPr>
        <p:spPr>
          <a:xfrm>
            <a:off x="1371600" y="2757600"/>
            <a:ext cx="533520" cy="405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4" name="Google Shape;2584;p201"/>
          <p:cNvSpPr/>
          <p:nvPr/>
        </p:nvSpPr>
        <p:spPr>
          <a:xfrm>
            <a:off x="6095880" y="2757600"/>
            <a:ext cx="533520" cy="405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5" name="Google Shape;2585;p201"/>
          <p:cNvSpPr/>
          <p:nvPr/>
        </p:nvSpPr>
        <p:spPr>
          <a:xfrm>
            <a:off x="3809880" y="2071800"/>
            <a:ext cx="53352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6" name="Google Shape;2586;p201"/>
          <p:cNvSpPr/>
          <p:nvPr/>
        </p:nvSpPr>
        <p:spPr>
          <a:xfrm>
            <a:off x="380880" y="5029200"/>
            <a:ext cx="20574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K=2 clusters: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7" name="Google Shape;2587;p201"/>
          <p:cNvSpPr/>
          <p:nvPr/>
        </p:nvSpPr>
        <p:spPr>
          <a:xfrm>
            <a:off x="380880" y="3498840"/>
            <a:ext cx="20574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K=1 cluster: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202"/>
          <p:cNvSpPr/>
          <p:nvPr/>
        </p:nvSpPr>
        <p:spPr>
          <a:xfrm>
            <a:off x="457200" y="990720"/>
            <a:ext cx="8458200" cy="5333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proximity graph based approach can also be used for cohesion and separation.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 cohesion is the sum of the weight of all links within a cluster.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 separation is the sum of the weights between nodes in the cluster and nodes outside the cluster.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93" name="Google Shape;2593;p202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Internal Measures: Cohesion and Separation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94" name="Google Shape;2594;p202"/>
          <p:cNvSpPr/>
          <p:nvPr/>
        </p:nvSpPr>
        <p:spPr>
          <a:xfrm rot="-5400000">
            <a:off x="3663000" y="3575520"/>
            <a:ext cx="1828800" cy="138276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5" name="Google Shape;2595;p202"/>
          <p:cNvSpPr/>
          <p:nvPr/>
        </p:nvSpPr>
        <p:spPr>
          <a:xfrm rot="-5400000">
            <a:off x="4952880" y="4495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6" name="Google Shape;2596;p202"/>
          <p:cNvSpPr/>
          <p:nvPr/>
        </p:nvSpPr>
        <p:spPr>
          <a:xfrm rot="-5400000">
            <a:off x="4876920" y="3733560"/>
            <a:ext cx="7596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7" name="Google Shape;2597;p202"/>
          <p:cNvSpPr/>
          <p:nvPr/>
        </p:nvSpPr>
        <p:spPr>
          <a:xfrm rot="-5400000">
            <a:off x="4038480" y="4190400"/>
            <a:ext cx="7596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8" name="Google Shape;2598;p202"/>
          <p:cNvSpPr/>
          <p:nvPr/>
        </p:nvSpPr>
        <p:spPr>
          <a:xfrm rot="-5400000">
            <a:off x="5103720" y="403704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9" name="Google Shape;2599;p202"/>
          <p:cNvSpPr/>
          <p:nvPr/>
        </p:nvSpPr>
        <p:spPr>
          <a:xfrm rot="-5400000" flipH="1">
            <a:off x="6553080" y="3428640"/>
            <a:ext cx="1828800" cy="167652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0" name="Google Shape;2600;p202"/>
          <p:cNvSpPr/>
          <p:nvPr/>
        </p:nvSpPr>
        <p:spPr>
          <a:xfrm rot="-5400000" flipH="1">
            <a:off x="8076960" y="388620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1" name="Google Shape;2601;p202"/>
          <p:cNvSpPr/>
          <p:nvPr/>
        </p:nvSpPr>
        <p:spPr>
          <a:xfrm rot="-5400000" flipH="1">
            <a:off x="6716520" y="388620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2" name="Google Shape;2602;p202"/>
          <p:cNvSpPr/>
          <p:nvPr/>
        </p:nvSpPr>
        <p:spPr>
          <a:xfrm rot="-5400000" flipH="1">
            <a:off x="7238880" y="4495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3" name="Google Shape;2603;p202"/>
          <p:cNvSpPr/>
          <p:nvPr/>
        </p:nvSpPr>
        <p:spPr>
          <a:xfrm rot="-5400000" flipH="1">
            <a:off x="7238880" y="350352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604" name="Google Shape;2604;p202"/>
          <p:cNvCxnSpPr/>
          <p:nvPr/>
        </p:nvCxnSpPr>
        <p:spPr>
          <a:xfrm>
            <a:off x="5029200" y="4495680"/>
            <a:ext cx="2209680" cy="763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05" name="Google Shape;2605;p202"/>
          <p:cNvCxnSpPr/>
          <p:nvPr/>
        </p:nvCxnSpPr>
        <p:spPr>
          <a:xfrm rot="10800000" flipH="1">
            <a:off x="5029200" y="3960360"/>
            <a:ext cx="1676520" cy="53676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06" name="Google Shape;2606;p202"/>
          <p:cNvCxnSpPr/>
          <p:nvPr/>
        </p:nvCxnSpPr>
        <p:spPr>
          <a:xfrm rot="10800000" flipH="1">
            <a:off x="5029200" y="3579480"/>
            <a:ext cx="2209680" cy="91764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07" name="Google Shape;2607;p202"/>
          <p:cNvCxnSpPr/>
          <p:nvPr/>
        </p:nvCxnSpPr>
        <p:spPr>
          <a:xfrm rot="10800000" flipH="1">
            <a:off x="5029200" y="3960360"/>
            <a:ext cx="3048120" cy="53676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08" name="Google Shape;2608;p202"/>
          <p:cNvCxnSpPr/>
          <p:nvPr/>
        </p:nvCxnSpPr>
        <p:spPr>
          <a:xfrm>
            <a:off x="5181480" y="4114800"/>
            <a:ext cx="2057400" cy="45720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09" name="Google Shape;2609;p202"/>
          <p:cNvCxnSpPr/>
          <p:nvPr/>
        </p:nvCxnSpPr>
        <p:spPr>
          <a:xfrm rot="10800000" flipH="1">
            <a:off x="5181480" y="3960720"/>
            <a:ext cx="1524240" cy="1555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10" name="Google Shape;2610;p202"/>
          <p:cNvCxnSpPr/>
          <p:nvPr/>
        </p:nvCxnSpPr>
        <p:spPr>
          <a:xfrm rot="10800000" flipH="1">
            <a:off x="5181480" y="3579840"/>
            <a:ext cx="2057400" cy="53640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11" name="Google Shape;2611;p202"/>
          <p:cNvCxnSpPr/>
          <p:nvPr/>
        </p:nvCxnSpPr>
        <p:spPr>
          <a:xfrm rot="10800000" flipH="1">
            <a:off x="5181480" y="3960720"/>
            <a:ext cx="2895840" cy="1555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12" name="Google Shape;2612;p202"/>
          <p:cNvCxnSpPr/>
          <p:nvPr/>
        </p:nvCxnSpPr>
        <p:spPr>
          <a:xfrm>
            <a:off x="4114800" y="4191120"/>
            <a:ext cx="3124080" cy="38088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13" name="Google Shape;2613;p202"/>
          <p:cNvCxnSpPr/>
          <p:nvPr/>
        </p:nvCxnSpPr>
        <p:spPr>
          <a:xfrm rot="10800000" flipH="1">
            <a:off x="4114800" y="3960720"/>
            <a:ext cx="3962520" cy="23184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14" name="Google Shape;2614;p202"/>
          <p:cNvCxnSpPr/>
          <p:nvPr/>
        </p:nvCxnSpPr>
        <p:spPr>
          <a:xfrm rot="10800000" flipH="1">
            <a:off x="4114800" y="3579840"/>
            <a:ext cx="3124080" cy="6127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15" name="Google Shape;2615;p202"/>
          <p:cNvCxnSpPr/>
          <p:nvPr/>
        </p:nvCxnSpPr>
        <p:spPr>
          <a:xfrm rot="10800000" flipH="1">
            <a:off x="4114800" y="3960720"/>
            <a:ext cx="2590920" cy="23184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16" name="Google Shape;2616;p202"/>
          <p:cNvCxnSpPr/>
          <p:nvPr/>
        </p:nvCxnSpPr>
        <p:spPr>
          <a:xfrm>
            <a:off x="4952880" y="3733920"/>
            <a:ext cx="2286000" cy="83808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17" name="Google Shape;2617;p202"/>
          <p:cNvCxnSpPr/>
          <p:nvPr/>
        </p:nvCxnSpPr>
        <p:spPr>
          <a:xfrm>
            <a:off x="4952880" y="3733920"/>
            <a:ext cx="1752840" cy="22860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18" name="Google Shape;2618;p202"/>
          <p:cNvCxnSpPr/>
          <p:nvPr/>
        </p:nvCxnSpPr>
        <p:spPr>
          <a:xfrm rot="10800000" flipH="1">
            <a:off x="4952880" y="3579840"/>
            <a:ext cx="2286000" cy="1555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19" name="Google Shape;2619;p202"/>
          <p:cNvCxnSpPr/>
          <p:nvPr/>
        </p:nvCxnSpPr>
        <p:spPr>
          <a:xfrm>
            <a:off x="4952880" y="3733920"/>
            <a:ext cx="3124440" cy="22860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20" name="Google Shape;2620;p202"/>
          <p:cNvSpPr/>
          <p:nvPr/>
        </p:nvSpPr>
        <p:spPr>
          <a:xfrm rot="-5400000">
            <a:off x="691200" y="3728160"/>
            <a:ext cx="1828800" cy="138276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1" name="Google Shape;2621;p202"/>
          <p:cNvSpPr/>
          <p:nvPr/>
        </p:nvSpPr>
        <p:spPr>
          <a:xfrm rot="-5400000">
            <a:off x="1981080" y="4647600"/>
            <a:ext cx="7596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2" name="Google Shape;2622;p202"/>
          <p:cNvSpPr/>
          <p:nvPr/>
        </p:nvSpPr>
        <p:spPr>
          <a:xfrm rot="-5400000">
            <a:off x="1904760" y="388620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3" name="Google Shape;2623;p202"/>
          <p:cNvSpPr/>
          <p:nvPr/>
        </p:nvSpPr>
        <p:spPr>
          <a:xfrm rot="-5400000">
            <a:off x="1066680" y="434340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4" name="Google Shape;2624;p202"/>
          <p:cNvSpPr/>
          <p:nvPr/>
        </p:nvSpPr>
        <p:spPr>
          <a:xfrm rot="-5400000">
            <a:off x="2131920" y="418932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625" name="Google Shape;2625;p202"/>
          <p:cNvCxnSpPr/>
          <p:nvPr/>
        </p:nvCxnSpPr>
        <p:spPr>
          <a:xfrm rot="10800000" flipH="1">
            <a:off x="1143000" y="3960360"/>
            <a:ext cx="762120" cy="3841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26" name="Google Shape;2626;p202"/>
          <p:cNvCxnSpPr/>
          <p:nvPr/>
        </p:nvCxnSpPr>
        <p:spPr>
          <a:xfrm rot="10800000">
            <a:off x="1902960" y="3960720"/>
            <a:ext cx="79560" cy="68904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27" name="Google Shape;2627;p202"/>
          <p:cNvCxnSpPr/>
          <p:nvPr/>
        </p:nvCxnSpPr>
        <p:spPr>
          <a:xfrm>
            <a:off x="1143000" y="4343400"/>
            <a:ext cx="838080" cy="3049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28" name="Google Shape;2628;p202"/>
          <p:cNvCxnSpPr/>
          <p:nvPr/>
        </p:nvCxnSpPr>
        <p:spPr>
          <a:xfrm rot="10800000">
            <a:off x="1903320" y="3960720"/>
            <a:ext cx="231840" cy="30816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29" name="Google Shape;2629;p202"/>
          <p:cNvCxnSpPr/>
          <p:nvPr/>
        </p:nvCxnSpPr>
        <p:spPr>
          <a:xfrm flipH="1">
            <a:off x="1141560" y="4267080"/>
            <a:ext cx="993600" cy="763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30" name="Google Shape;2630;p202"/>
          <p:cNvCxnSpPr/>
          <p:nvPr/>
        </p:nvCxnSpPr>
        <p:spPr>
          <a:xfrm flipH="1">
            <a:off x="1979640" y="4267080"/>
            <a:ext cx="155520" cy="38124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31" name="Google Shape;2631;p202"/>
          <p:cNvSpPr/>
          <p:nvPr/>
        </p:nvSpPr>
        <p:spPr>
          <a:xfrm>
            <a:off x="942840" y="5486400"/>
            <a:ext cx="1297800" cy="39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cohesion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32" name="Google Shape;2632;p202"/>
          <p:cNvSpPr/>
          <p:nvPr/>
        </p:nvSpPr>
        <p:spPr>
          <a:xfrm>
            <a:off x="4980960" y="5486400"/>
            <a:ext cx="1468440" cy="39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separation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203"/>
          <p:cNvSpPr/>
          <p:nvPr/>
        </p:nvSpPr>
        <p:spPr>
          <a:xfrm>
            <a:off x="457200" y="990720"/>
            <a:ext cx="8458200" cy="5333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Silhouette Coefficient combine ideas of both cohesion and separation, but for individual points, as well as clusters and clusterings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4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an individual point, </a:t>
            </a:r>
            <a:r>
              <a:rPr lang="en-US" sz="20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Calculate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= average distance of </a:t>
            </a:r>
            <a:r>
              <a:rPr lang="en-US" sz="18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to the points in its cluster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Calculate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= min (average distance of </a:t>
            </a:r>
            <a:r>
              <a:rPr lang="en-US" sz="18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to points in another cluster)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silhouette coefficient for a point is then given by </a:t>
            </a:r>
            <a:br>
              <a:rPr lang="en-US"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US"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 = 1 – a/b   if a &lt; b,  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(or s = b/a - 1    if a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≥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b, not the usual case)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Typically between 0 and 1.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closer to 1 the better.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40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 calculate the Average Silhouette width for a cluster or a clustering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38" name="Google Shape;2638;p203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Internal Measures: Silhouette Coefficient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39" name="Google Shape;2639;p20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2000" y="3962520"/>
            <a:ext cx="2733840" cy="109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204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External Measures of Cluster Validity: Entropy and Purity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45" name="Google Shape;2645;p20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9480" y="1219320"/>
            <a:ext cx="7753320" cy="495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9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Partitional Clustering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0" name="Google Shape;520;p79"/>
          <p:cNvSpPr/>
          <p:nvPr/>
        </p:nvSpPr>
        <p:spPr>
          <a:xfrm>
            <a:off x="1254240" y="2517840"/>
            <a:ext cx="96840" cy="10152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61" y="30"/>
                </a:moveTo>
                <a:lnTo>
                  <a:pt x="55" y="49"/>
                </a:lnTo>
                <a:lnTo>
                  <a:pt x="43" y="61"/>
                </a:lnTo>
                <a:lnTo>
                  <a:pt x="24" y="64"/>
                </a:lnTo>
                <a:lnTo>
                  <a:pt x="9" y="55"/>
                </a:lnTo>
                <a:lnTo>
                  <a:pt x="0" y="39"/>
                </a:lnTo>
                <a:lnTo>
                  <a:pt x="0" y="24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79"/>
          <p:cNvSpPr/>
          <p:nvPr/>
        </p:nvSpPr>
        <p:spPr>
          <a:xfrm>
            <a:off x="1254240" y="2716200"/>
            <a:ext cx="96840" cy="98280"/>
          </a:xfrm>
          <a:custGeom>
            <a:avLst/>
            <a:gdLst/>
            <a:ahLst/>
            <a:cxnLst/>
            <a:rect l="l" t="t" r="r" b="b"/>
            <a:pathLst>
              <a:path w="61" h="62" extrusionOk="0">
                <a:moveTo>
                  <a:pt x="61" y="31"/>
                </a:moveTo>
                <a:lnTo>
                  <a:pt x="55" y="49"/>
                </a:lnTo>
                <a:lnTo>
                  <a:pt x="43" y="62"/>
                </a:lnTo>
                <a:lnTo>
                  <a:pt x="24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79"/>
          <p:cNvSpPr/>
          <p:nvPr/>
        </p:nvSpPr>
        <p:spPr>
          <a:xfrm>
            <a:off x="1951200" y="4711680"/>
            <a:ext cx="96840" cy="98280"/>
          </a:xfrm>
          <a:custGeom>
            <a:avLst/>
            <a:gdLst/>
            <a:ahLst/>
            <a:cxnLst/>
            <a:rect l="l" t="t" r="r" b="b"/>
            <a:pathLst>
              <a:path w="61" h="62" extrusionOk="0">
                <a:moveTo>
                  <a:pt x="61" y="31"/>
                </a:moveTo>
                <a:lnTo>
                  <a:pt x="55" y="46"/>
                </a:lnTo>
                <a:lnTo>
                  <a:pt x="43" y="59"/>
                </a:lnTo>
                <a:lnTo>
                  <a:pt x="24" y="62"/>
                </a:lnTo>
                <a:lnTo>
                  <a:pt x="9" y="53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0"/>
                </a:lnTo>
                <a:lnTo>
                  <a:pt x="55" y="13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79"/>
          <p:cNvSpPr/>
          <p:nvPr/>
        </p:nvSpPr>
        <p:spPr>
          <a:xfrm>
            <a:off x="1550880" y="2619360"/>
            <a:ext cx="96840" cy="96840"/>
          </a:xfrm>
          <a:custGeom>
            <a:avLst/>
            <a:gdLst/>
            <a:ahLst/>
            <a:cxnLst/>
            <a:rect l="l" t="t" r="r" b="b"/>
            <a:pathLst>
              <a:path w="61" h="61" extrusionOk="0">
                <a:moveTo>
                  <a:pt x="61" y="31"/>
                </a:moveTo>
                <a:lnTo>
                  <a:pt x="58" y="46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79"/>
          <p:cNvSpPr/>
          <p:nvPr/>
        </p:nvSpPr>
        <p:spPr>
          <a:xfrm>
            <a:off x="1951200" y="3914640"/>
            <a:ext cx="96840" cy="96840"/>
          </a:xfrm>
          <a:custGeom>
            <a:avLst/>
            <a:gdLst/>
            <a:ahLst/>
            <a:cxnLst/>
            <a:rect l="l" t="t" r="r" b="b"/>
            <a:pathLst>
              <a:path w="61" h="61" extrusionOk="0">
                <a:moveTo>
                  <a:pt x="61" y="30"/>
                </a:moveTo>
                <a:lnTo>
                  <a:pt x="55" y="46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79"/>
          <p:cNvSpPr/>
          <p:nvPr/>
        </p:nvSpPr>
        <p:spPr>
          <a:xfrm>
            <a:off x="2120760" y="1825560"/>
            <a:ext cx="98640" cy="98640"/>
          </a:xfrm>
          <a:custGeom>
            <a:avLst/>
            <a:gdLst/>
            <a:ahLst/>
            <a:cxnLst/>
            <a:rect l="l" t="t" r="r" b="b"/>
            <a:pathLst>
              <a:path w="62" h="62" extrusionOk="0">
                <a:moveTo>
                  <a:pt x="62" y="31"/>
                </a:moveTo>
                <a:lnTo>
                  <a:pt x="56" y="46"/>
                </a:lnTo>
                <a:lnTo>
                  <a:pt x="43" y="58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6" y="12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79"/>
          <p:cNvSpPr/>
          <p:nvPr/>
        </p:nvSpPr>
        <p:spPr>
          <a:xfrm>
            <a:off x="2351160" y="2021040"/>
            <a:ext cx="96840" cy="96840"/>
          </a:xfrm>
          <a:custGeom>
            <a:avLst/>
            <a:gdLst/>
            <a:ahLst/>
            <a:cxnLst/>
            <a:rect l="l" t="t" r="r" b="b"/>
            <a:pathLst>
              <a:path w="61" h="61" extrusionOk="0">
                <a:moveTo>
                  <a:pt x="61" y="31"/>
                </a:moveTo>
                <a:lnTo>
                  <a:pt x="55" y="49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79"/>
          <p:cNvSpPr/>
          <p:nvPr/>
        </p:nvSpPr>
        <p:spPr>
          <a:xfrm>
            <a:off x="2448000" y="2317680"/>
            <a:ext cx="96840" cy="10152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8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79"/>
          <p:cNvSpPr/>
          <p:nvPr/>
        </p:nvSpPr>
        <p:spPr>
          <a:xfrm>
            <a:off x="2847960" y="2317680"/>
            <a:ext cx="96840" cy="10152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7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7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79"/>
          <p:cNvSpPr/>
          <p:nvPr/>
        </p:nvSpPr>
        <p:spPr>
          <a:xfrm>
            <a:off x="2647800" y="2117880"/>
            <a:ext cx="96840" cy="102960"/>
          </a:xfrm>
          <a:custGeom>
            <a:avLst/>
            <a:gdLst/>
            <a:ahLst/>
            <a:cxnLst/>
            <a:rect l="l" t="t" r="r" b="b"/>
            <a:pathLst>
              <a:path w="61" h="65" extrusionOk="0">
                <a:moveTo>
                  <a:pt x="61" y="34"/>
                </a:moveTo>
                <a:lnTo>
                  <a:pt x="58" y="49"/>
                </a:lnTo>
                <a:lnTo>
                  <a:pt x="43" y="61"/>
                </a:lnTo>
                <a:lnTo>
                  <a:pt x="28" y="65"/>
                </a:lnTo>
                <a:lnTo>
                  <a:pt x="9" y="55"/>
                </a:lnTo>
                <a:lnTo>
                  <a:pt x="0" y="40"/>
                </a:lnTo>
                <a:lnTo>
                  <a:pt x="0" y="25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6"/>
                </a:lnTo>
                <a:lnTo>
                  <a:pt x="61" y="3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79"/>
          <p:cNvSpPr/>
          <p:nvPr/>
        </p:nvSpPr>
        <p:spPr>
          <a:xfrm>
            <a:off x="2647800" y="1724040"/>
            <a:ext cx="96840" cy="96840"/>
          </a:xfrm>
          <a:custGeom>
            <a:avLst/>
            <a:gdLst/>
            <a:ahLst/>
            <a:cxnLst/>
            <a:rect l="l" t="t" r="r" b="b"/>
            <a:pathLst>
              <a:path w="61" h="61" extrusionOk="0">
                <a:moveTo>
                  <a:pt x="61" y="30"/>
                </a:moveTo>
                <a:lnTo>
                  <a:pt x="58" y="49"/>
                </a:lnTo>
                <a:lnTo>
                  <a:pt x="43" y="61"/>
                </a:lnTo>
                <a:lnTo>
                  <a:pt x="28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79"/>
          <p:cNvSpPr/>
          <p:nvPr/>
        </p:nvSpPr>
        <p:spPr>
          <a:xfrm>
            <a:off x="3344760" y="4711680"/>
            <a:ext cx="103320" cy="98280"/>
          </a:xfrm>
          <a:custGeom>
            <a:avLst/>
            <a:gdLst/>
            <a:ahLst/>
            <a:cxnLst/>
            <a:rect l="l" t="t" r="r" b="b"/>
            <a:pathLst>
              <a:path w="65" h="62" extrusionOk="0">
                <a:moveTo>
                  <a:pt x="65" y="31"/>
                </a:moveTo>
                <a:lnTo>
                  <a:pt x="58" y="46"/>
                </a:lnTo>
                <a:lnTo>
                  <a:pt x="46" y="59"/>
                </a:lnTo>
                <a:lnTo>
                  <a:pt x="28" y="62"/>
                </a:lnTo>
                <a:lnTo>
                  <a:pt x="12" y="53"/>
                </a:lnTo>
                <a:lnTo>
                  <a:pt x="0" y="40"/>
                </a:lnTo>
                <a:lnTo>
                  <a:pt x="0" y="22"/>
                </a:lnTo>
                <a:lnTo>
                  <a:pt x="12" y="7"/>
                </a:lnTo>
                <a:lnTo>
                  <a:pt x="28" y="0"/>
                </a:lnTo>
                <a:lnTo>
                  <a:pt x="46" y="0"/>
                </a:lnTo>
                <a:lnTo>
                  <a:pt x="58" y="13"/>
                </a:lnTo>
                <a:lnTo>
                  <a:pt x="65" y="3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79"/>
          <p:cNvSpPr/>
          <p:nvPr/>
        </p:nvSpPr>
        <p:spPr>
          <a:xfrm>
            <a:off x="1550880" y="2220840"/>
            <a:ext cx="96840" cy="96840"/>
          </a:xfrm>
          <a:custGeom>
            <a:avLst/>
            <a:gdLst/>
            <a:ahLst/>
            <a:cxnLst/>
            <a:rect l="l" t="t" r="r" b="b"/>
            <a:pathLst>
              <a:path w="61" h="61" extrusionOk="0">
                <a:moveTo>
                  <a:pt x="61" y="30"/>
                </a:moveTo>
                <a:lnTo>
                  <a:pt x="58" y="49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79"/>
          <p:cNvSpPr/>
          <p:nvPr/>
        </p:nvSpPr>
        <p:spPr>
          <a:xfrm>
            <a:off x="1224000" y="4410000"/>
            <a:ext cx="98280" cy="98640"/>
          </a:xfrm>
          <a:custGeom>
            <a:avLst/>
            <a:gdLst/>
            <a:ahLst/>
            <a:cxnLst/>
            <a:rect l="l" t="t" r="r" b="b"/>
            <a:pathLst>
              <a:path w="62" h="62" extrusionOk="0">
                <a:moveTo>
                  <a:pt x="62" y="31"/>
                </a:moveTo>
                <a:lnTo>
                  <a:pt x="56" y="49"/>
                </a:lnTo>
                <a:lnTo>
                  <a:pt x="43" y="62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10"/>
                </a:lnTo>
                <a:lnTo>
                  <a:pt x="25" y="0"/>
                </a:lnTo>
                <a:lnTo>
                  <a:pt x="43" y="3"/>
                </a:lnTo>
                <a:lnTo>
                  <a:pt x="56" y="16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79"/>
          <p:cNvSpPr/>
          <p:nvPr/>
        </p:nvSpPr>
        <p:spPr>
          <a:xfrm>
            <a:off x="1254240" y="5008680"/>
            <a:ext cx="96840" cy="98280"/>
          </a:xfrm>
          <a:custGeom>
            <a:avLst/>
            <a:gdLst/>
            <a:ahLst/>
            <a:cxnLst/>
            <a:rect l="l" t="t" r="r" b="b"/>
            <a:pathLst>
              <a:path w="61" h="62" extrusionOk="0">
                <a:moveTo>
                  <a:pt x="61" y="31"/>
                </a:moveTo>
                <a:lnTo>
                  <a:pt x="55" y="49"/>
                </a:lnTo>
                <a:lnTo>
                  <a:pt x="43" y="59"/>
                </a:lnTo>
                <a:lnTo>
                  <a:pt x="24" y="62"/>
                </a:lnTo>
                <a:lnTo>
                  <a:pt x="9" y="56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79"/>
          <p:cNvSpPr/>
          <p:nvPr/>
        </p:nvSpPr>
        <p:spPr>
          <a:xfrm>
            <a:off x="1720800" y="1990800"/>
            <a:ext cx="98640" cy="98280"/>
          </a:xfrm>
          <a:custGeom>
            <a:avLst/>
            <a:gdLst/>
            <a:ahLst/>
            <a:cxnLst/>
            <a:rect l="l" t="t" r="r" b="b"/>
            <a:pathLst>
              <a:path w="62" h="62" extrusionOk="0">
                <a:moveTo>
                  <a:pt x="62" y="31"/>
                </a:moveTo>
                <a:lnTo>
                  <a:pt x="56" y="46"/>
                </a:lnTo>
                <a:lnTo>
                  <a:pt x="43" y="59"/>
                </a:lnTo>
                <a:lnTo>
                  <a:pt x="25" y="62"/>
                </a:lnTo>
                <a:lnTo>
                  <a:pt x="10" y="56"/>
                </a:lnTo>
                <a:lnTo>
                  <a:pt x="0" y="40"/>
                </a:lnTo>
                <a:lnTo>
                  <a:pt x="0" y="22"/>
                </a:lnTo>
                <a:lnTo>
                  <a:pt x="10" y="7"/>
                </a:lnTo>
                <a:lnTo>
                  <a:pt x="25" y="0"/>
                </a:lnTo>
                <a:lnTo>
                  <a:pt x="43" y="4"/>
                </a:lnTo>
                <a:lnTo>
                  <a:pt x="56" y="13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79"/>
          <p:cNvSpPr/>
          <p:nvPr/>
        </p:nvSpPr>
        <p:spPr>
          <a:xfrm>
            <a:off x="990720" y="5562720"/>
            <a:ext cx="236196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37" name="Google Shape;537;p79"/>
          <p:cNvGrpSpPr/>
          <p:nvPr/>
        </p:nvGrpSpPr>
        <p:grpSpPr>
          <a:xfrm>
            <a:off x="4724280" y="1295280"/>
            <a:ext cx="3579840" cy="4635720"/>
            <a:chOff x="4724280" y="1295280"/>
            <a:chExt cx="3579840" cy="4635720"/>
          </a:xfrm>
        </p:grpSpPr>
        <p:pic>
          <p:nvPicPr>
            <p:cNvPr id="538" name="Google Shape;538;p79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4724280" y="1295280"/>
              <a:ext cx="3372120" cy="4564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79"/>
            <p:cNvSpPr/>
            <p:nvPr/>
          </p:nvSpPr>
          <p:spPr>
            <a:xfrm>
              <a:off x="5486400" y="5562720"/>
              <a:ext cx="281772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A Partitional  Clustering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205"/>
          <p:cNvSpPr/>
          <p:nvPr/>
        </p:nvSpPr>
        <p:spPr>
          <a:xfrm>
            <a:off x="457200" y="1219320"/>
            <a:ext cx="8458200" cy="5333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2900" marR="0" lvl="0" indent="-34099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“The validation of clustering structures is the most difficult and frustrating part of cluster analysis.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40995" algn="l" rtl="0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Without a strong effort in this direction, cluster analysis will remain a black art accessible only to those true believers who have experience and great courage.”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40995" algn="l" rtl="0">
              <a:spcBef>
                <a:spcPts val="8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40995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Algorithms for Clustering Data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Jain and Dubes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1" name="Google Shape;2651;p205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Final Comment on Cluster Validity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206"/>
          <p:cNvSpPr/>
          <p:nvPr/>
        </p:nvSpPr>
        <p:spPr>
          <a:xfrm>
            <a:off x="457200" y="1219320"/>
            <a:ext cx="8458200" cy="5333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2900" marR="0" lvl="0" indent="-34099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https://slideplayer.com/slide/8520975/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7" name="Google Shape;2657;p206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Acknowledgement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0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Hierarchical Clustering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45" name="Google Shape;545;p8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90720" y="3962520"/>
            <a:ext cx="2752560" cy="196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14400" y="1447920"/>
            <a:ext cx="2760840" cy="179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8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00720" y="1066680"/>
            <a:ext cx="1773360" cy="228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0720" y="3657600"/>
            <a:ext cx="1909800" cy="228276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0"/>
          <p:cNvSpPr/>
          <p:nvPr/>
        </p:nvSpPr>
        <p:spPr>
          <a:xfrm>
            <a:off x="914400" y="3200400"/>
            <a:ext cx="335268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Traditional Hierarchical Clustering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0" name="Google Shape;550;p80"/>
          <p:cNvSpPr/>
          <p:nvPr/>
        </p:nvSpPr>
        <p:spPr>
          <a:xfrm>
            <a:off x="914400" y="5791320"/>
            <a:ext cx="358128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Non-traditional Hierarchical Clustering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1" name="Google Shape;551;p80"/>
          <p:cNvSpPr/>
          <p:nvPr/>
        </p:nvSpPr>
        <p:spPr>
          <a:xfrm>
            <a:off x="4800600" y="5791320"/>
            <a:ext cx="380988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Non-traditional Dendrogram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2" name="Google Shape;552;p80"/>
          <p:cNvSpPr/>
          <p:nvPr/>
        </p:nvSpPr>
        <p:spPr>
          <a:xfrm>
            <a:off x="4800600" y="3200400"/>
            <a:ext cx="335268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Traditional Dendrogram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1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Other Distinctions Between Sets of Clusters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8" name="Google Shape;558;p81"/>
          <p:cNvSpPr/>
          <p:nvPr/>
        </p:nvSpPr>
        <p:spPr>
          <a:xfrm>
            <a:off x="639720" y="1143000"/>
            <a:ext cx="8001000" cy="5106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Exclusive versus non-exclusive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 non-exclusive clusterings, points may belong to multiple clusters.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 represent multiple classes or ‘border’ points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80000"/>
              </a:lnSpc>
              <a:spcBef>
                <a:spcPts val="1095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Fuzzy versus non-fuzzy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 fuzzy clustering, a point belongs to every cluster with some weight between 0 and 1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Weights must sum to 1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Probabilistic clustering has similar characteristics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80000"/>
              </a:lnSpc>
              <a:spcBef>
                <a:spcPts val="1095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Partial versus complete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 some cases, we only want to cluster some of the data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80000"/>
              </a:lnSpc>
              <a:spcBef>
                <a:spcPts val="1095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Heterogeneous versus homogeneous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 of widely different sizes, shapes, and densities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2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Types of Clusters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4" name="Google Shape;564;p82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Well-separated 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Center-based 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Contiguous 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Density-based 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Property or Conceptual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Described by an Objective Function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3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Types of Clusters: Well-Separated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0" name="Google Shape;570;p83"/>
          <p:cNvSpPr/>
          <p:nvPr/>
        </p:nvSpPr>
        <p:spPr>
          <a:xfrm>
            <a:off x="639720" y="1143000"/>
            <a:ext cx="8001000" cy="5106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Well-Separated Clusters: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cluster is a set of points such that any point in a cluster is closer (or more similar) to every other point in the cluster than to any point not in the cluster.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1" name="Google Shape;571;p83"/>
          <p:cNvSpPr/>
          <p:nvPr/>
        </p:nvSpPr>
        <p:spPr>
          <a:xfrm>
            <a:off x="1447920" y="4570560"/>
            <a:ext cx="1143000" cy="1143000"/>
          </a:xfrm>
          <a:prstGeom prst="ellipse">
            <a:avLst/>
          </a:prstGeom>
          <a:solidFill>
            <a:srgbClr val="00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2" name="Google Shape;572;p83"/>
          <p:cNvSpPr/>
          <p:nvPr/>
        </p:nvSpPr>
        <p:spPr>
          <a:xfrm>
            <a:off x="6018120" y="4570560"/>
            <a:ext cx="1143000" cy="1143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3" name="Google Shape;573;p83"/>
          <p:cNvSpPr/>
          <p:nvPr/>
        </p:nvSpPr>
        <p:spPr>
          <a:xfrm>
            <a:off x="3506760" y="2971800"/>
            <a:ext cx="1143000" cy="1143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4" name="Google Shape;574;p83"/>
          <p:cNvSpPr/>
          <p:nvPr/>
        </p:nvSpPr>
        <p:spPr>
          <a:xfrm>
            <a:off x="2971800" y="5791320"/>
            <a:ext cx="32004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 well-separated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4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Types of Clusters: Center-Based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0" name="Google Shape;580;p84"/>
          <p:cNvSpPr/>
          <p:nvPr/>
        </p:nvSpPr>
        <p:spPr>
          <a:xfrm>
            <a:off x="639720" y="1143000"/>
            <a:ext cx="8001000" cy="5106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Center-based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 cluster is a set of objects such that an object in a cluster is closer (more similar) to the “center” of a cluster, than to the center of any other cluster 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center of a cluster is often a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centroid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the average of all the points in the cluster, or a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medoid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the most “representative” point of a cluster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1" name="Google Shape;581;p84"/>
          <p:cNvSpPr/>
          <p:nvPr/>
        </p:nvSpPr>
        <p:spPr>
          <a:xfrm>
            <a:off x="1143000" y="4191120"/>
            <a:ext cx="1371600" cy="13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2" name="Google Shape;582;p84"/>
          <p:cNvSpPr/>
          <p:nvPr/>
        </p:nvSpPr>
        <p:spPr>
          <a:xfrm>
            <a:off x="2514600" y="4191120"/>
            <a:ext cx="1371600" cy="137160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3" name="Google Shape;583;p84"/>
          <p:cNvSpPr/>
          <p:nvPr/>
        </p:nvSpPr>
        <p:spPr>
          <a:xfrm>
            <a:off x="5322960" y="4329000"/>
            <a:ext cx="1166760" cy="110016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4" name="Google Shape;584;p84"/>
          <p:cNvSpPr/>
          <p:nvPr/>
        </p:nvSpPr>
        <p:spPr>
          <a:xfrm>
            <a:off x="6694560" y="4329000"/>
            <a:ext cx="1166760" cy="1100160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5" name="Google Shape;585;p84"/>
          <p:cNvSpPr/>
          <p:nvPr/>
        </p:nvSpPr>
        <p:spPr>
          <a:xfrm>
            <a:off x="2971800" y="5791320"/>
            <a:ext cx="32004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 center-based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7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What is Cluster Analysis?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7" name="Google Shape;277;p67"/>
          <p:cNvSpPr/>
          <p:nvPr/>
        </p:nvSpPr>
        <p:spPr>
          <a:xfrm>
            <a:off x="411120" y="1143000"/>
            <a:ext cx="8318520" cy="1295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Finding groups of objects such that the objects in a group will be similar (or related) to one another and different from (or unrelated to) the objects in other groups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78" name="Google Shape;278;p67"/>
          <p:cNvGrpSpPr/>
          <p:nvPr/>
        </p:nvGrpSpPr>
        <p:grpSpPr>
          <a:xfrm>
            <a:off x="3276720" y="3570120"/>
            <a:ext cx="3046320" cy="2676600"/>
            <a:chOff x="3276720" y="3570120"/>
            <a:chExt cx="3046320" cy="2676600"/>
          </a:xfrm>
        </p:grpSpPr>
        <p:cxnSp>
          <p:nvCxnSpPr>
            <p:cNvPr id="279" name="Google Shape;279;p67"/>
            <p:cNvCxnSpPr/>
            <p:nvPr/>
          </p:nvCxnSpPr>
          <p:spPr>
            <a:xfrm>
              <a:off x="4191120" y="3570120"/>
              <a:ext cx="0" cy="182736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0" name="Google Shape;280;p67"/>
            <p:cNvCxnSpPr/>
            <p:nvPr/>
          </p:nvCxnSpPr>
          <p:spPr>
            <a:xfrm>
              <a:off x="4191120" y="5398920"/>
              <a:ext cx="213192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81" name="Google Shape;281;p67"/>
            <p:cNvSpPr/>
            <p:nvPr/>
          </p:nvSpPr>
          <p:spPr>
            <a:xfrm>
              <a:off x="3381480" y="5398920"/>
              <a:ext cx="807840" cy="847800"/>
            </a:xfrm>
            <a:custGeom>
              <a:avLst/>
              <a:gdLst/>
              <a:ahLst/>
              <a:cxnLst/>
              <a:rect l="l" t="t" r="r" b="b"/>
              <a:pathLst>
                <a:path w="510" h="535" extrusionOk="0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2" name="Google Shape;282;p67"/>
            <p:cNvSpPr/>
            <p:nvPr/>
          </p:nvSpPr>
          <p:spPr>
            <a:xfrm>
              <a:off x="5029200" y="41036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3" name="Google Shape;283;p67"/>
            <p:cNvSpPr/>
            <p:nvPr/>
          </p:nvSpPr>
          <p:spPr>
            <a:xfrm>
              <a:off x="5257800" y="41036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4" name="Google Shape;284;p67"/>
            <p:cNvSpPr/>
            <p:nvPr/>
          </p:nvSpPr>
          <p:spPr>
            <a:xfrm>
              <a:off x="5181480" y="38750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5" name="Google Shape;285;p67"/>
            <p:cNvSpPr/>
            <p:nvPr/>
          </p:nvSpPr>
          <p:spPr>
            <a:xfrm>
              <a:off x="5181480" y="43322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6" name="Google Shape;286;p67"/>
            <p:cNvSpPr/>
            <p:nvPr/>
          </p:nvSpPr>
          <p:spPr>
            <a:xfrm>
              <a:off x="5562720" y="41036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7" name="Google Shape;287;p67"/>
            <p:cNvSpPr/>
            <p:nvPr/>
          </p:nvSpPr>
          <p:spPr>
            <a:xfrm>
              <a:off x="5410080" y="395136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8" name="Google Shape;288;p67"/>
            <p:cNvSpPr/>
            <p:nvPr/>
          </p:nvSpPr>
          <p:spPr>
            <a:xfrm>
              <a:off x="4876920" y="38750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9" name="Google Shape;289;p67"/>
            <p:cNvSpPr/>
            <p:nvPr/>
          </p:nvSpPr>
          <p:spPr>
            <a:xfrm>
              <a:off x="5410080" y="425592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0" name="Google Shape;290;p67"/>
            <p:cNvSpPr/>
            <p:nvPr/>
          </p:nvSpPr>
          <p:spPr>
            <a:xfrm>
              <a:off x="4876920" y="425592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1" name="Google Shape;291;p67"/>
            <p:cNvSpPr/>
            <p:nvPr/>
          </p:nvSpPr>
          <p:spPr>
            <a:xfrm>
              <a:off x="3276720" y="471312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6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2" name="Google Shape;292;p67"/>
            <p:cNvSpPr/>
            <p:nvPr/>
          </p:nvSpPr>
          <p:spPr>
            <a:xfrm>
              <a:off x="3505320" y="47894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6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3" name="Google Shape;293;p67"/>
            <p:cNvSpPr/>
            <p:nvPr/>
          </p:nvSpPr>
          <p:spPr>
            <a:xfrm>
              <a:off x="3505320" y="50180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6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4" name="Google Shape;294;p67"/>
            <p:cNvSpPr/>
            <p:nvPr/>
          </p:nvSpPr>
          <p:spPr>
            <a:xfrm>
              <a:off x="3733920" y="47894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6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5" name="Google Shape;295;p67"/>
            <p:cNvSpPr/>
            <p:nvPr/>
          </p:nvSpPr>
          <p:spPr>
            <a:xfrm>
              <a:off x="3581280" y="45608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6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6" name="Google Shape;296;p67"/>
            <p:cNvSpPr/>
            <p:nvPr/>
          </p:nvSpPr>
          <p:spPr>
            <a:xfrm>
              <a:off x="3733920" y="50180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6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7" name="Google Shape;297;p67"/>
            <p:cNvSpPr/>
            <p:nvPr/>
          </p:nvSpPr>
          <p:spPr>
            <a:xfrm>
              <a:off x="3276720" y="494172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FF006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8" name="Google Shape;298;p67"/>
            <p:cNvSpPr/>
            <p:nvPr/>
          </p:nvSpPr>
          <p:spPr>
            <a:xfrm>
              <a:off x="5410080" y="517032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9" name="Google Shape;299;p67"/>
            <p:cNvSpPr/>
            <p:nvPr/>
          </p:nvSpPr>
          <p:spPr>
            <a:xfrm>
              <a:off x="5867280" y="524664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00" name="Google Shape;300;p67"/>
            <p:cNvSpPr/>
            <p:nvPr/>
          </p:nvSpPr>
          <p:spPr>
            <a:xfrm>
              <a:off x="5638680" y="539892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01" name="Google Shape;301;p67"/>
            <p:cNvSpPr/>
            <p:nvPr/>
          </p:nvSpPr>
          <p:spPr>
            <a:xfrm>
              <a:off x="5410080" y="555156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02" name="Google Shape;302;p67"/>
            <p:cNvSpPr/>
            <p:nvPr/>
          </p:nvSpPr>
          <p:spPr>
            <a:xfrm>
              <a:off x="5715000" y="555156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03" name="Google Shape;303;p67"/>
            <p:cNvSpPr/>
            <p:nvPr/>
          </p:nvSpPr>
          <p:spPr>
            <a:xfrm>
              <a:off x="5410080" y="517068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420"/>
                  </a:moveTo>
                  <a:lnTo>
                    <a:pt x="296" y="420"/>
                  </a:lnTo>
                  <a:lnTo>
                    <a:pt x="420" y="297"/>
                  </a:lnTo>
                  <a:lnTo>
                    <a:pt x="420" y="124"/>
                  </a:lnTo>
                  <a:lnTo>
                    <a:pt x="296" y="0"/>
                  </a:lnTo>
                  <a:lnTo>
                    <a:pt x="123" y="0"/>
                  </a:lnTo>
                  <a:lnTo>
                    <a:pt x="0" y="124"/>
                  </a:lnTo>
                  <a:lnTo>
                    <a:pt x="0" y="297"/>
                  </a:lnTo>
                  <a:lnTo>
                    <a:pt x="123" y="420"/>
                  </a:lnTo>
                </a:path>
              </a:pathLst>
            </a:cu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04" name="Google Shape;304;p67"/>
            <p:cNvSpPr/>
            <p:nvPr/>
          </p:nvSpPr>
          <p:spPr>
            <a:xfrm>
              <a:off x="5715000" y="5094360"/>
              <a:ext cx="150840" cy="150840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123" y="0"/>
                  </a:moveTo>
                  <a:lnTo>
                    <a:pt x="296" y="0"/>
                  </a:lnTo>
                  <a:lnTo>
                    <a:pt x="420" y="123"/>
                  </a:lnTo>
                  <a:lnTo>
                    <a:pt x="420" y="296"/>
                  </a:lnTo>
                  <a:lnTo>
                    <a:pt x="296" y="420"/>
                  </a:lnTo>
                  <a:lnTo>
                    <a:pt x="123" y="420"/>
                  </a:lnTo>
                  <a:lnTo>
                    <a:pt x="0" y="296"/>
                  </a:lnTo>
                  <a:lnTo>
                    <a:pt x="0" y="123"/>
                  </a:lnTo>
                  <a:lnTo>
                    <a:pt x="123" y="0"/>
                  </a:lnTo>
                </a:path>
              </a:pathLst>
            </a:cu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</p:grpSp>
      <p:grpSp>
        <p:nvGrpSpPr>
          <p:cNvPr id="305" name="Google Shape;305;p67"/>
          <p:cNvGrpSpPr/>
          <p:nvPr/>
        </p:nvGrpSpPr>
        <p:grpSpPr>
          <a:xfrm>
            <a:off x="5257800" y="2666880"/>
            <a:ext cx="3045960" cy="2512440"/>
            <a:chOff x="5257800" y="2666880"/>
            <a:chExt cx="3045960" cy="2512440"/>
          </a:xfrm>
        </p:grpSpPr>
        <p:cxnSp>
          <p:nvCxnSpPr>
            <p:cNvPr id="306" name="Google Shape;306;p67"/>
            <p:cNvCxnSpPr/>
            <p:nvPr/>
          </p:nvCxnSpPr>
          <p:spPr>
            <a:xfrm rot="10800000">
              <a:off x="5257800" y="4492800"/>
              <a:ext cx="229680" cy="686520"/>
            </a:xfrm>
            <a:prstGeom prst="straightConnector1">
              <a:avLst/>
            </a:prstGeom>
            <a:noFill/>
            <a:ln w="25550" cap="flat" cmpd="sng">
              <a:solidFill>
                <a:srgbClr val="CC6600"/>
              </a:solidFill>
              <a:prstDash val="solid"/>
              <a:miter lim="8000"/>
              <a:headEnd type="triangle" w="med" len="med"/>
              <a:tailEnd type="triangle" w="med" len="med"/>
            </a:ln>
          </p:spPr>
        </p:cxnSp>
        <p:sp>
          <p:nvSpPr>
            <p:cNvPr id="307" name="Google Shape;307;p67"/>
            <p:cNvSpPr/>
            <p:nvPr/>
          </p:nvSpPr>
          <p:spPr>
            <a:xfrm>
              <a:off x="6325200" y="2666880"/>
              <a:ext cx="1978560" cy="1064520"/>
            </a:xfrm>
            <a:prstGeom prst="wedgeRectCallout">
              <a:avLst>
                <a:gd name="adj1" fmla="val -93509"/>
                <a:gd name="adj2" fmla="val 150893"/>
              </a:avLst>
            </a:prstGeom>
            <a:solidFill>
              <a:srgbClr val="00FFFF"/>
            </a:solidFill>
            <a:ln w="255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Tahoma" panose="020B0604030504040204"/>
                  <a:ea typeface="Tahoma" panose="020B0604030504040204"/>
                  <a:cs typeface="Tahoma" panose="020B0604030504040204"/>
                  <a:sym typeface="Tahoma" panose="020B0604030504040204"/>
                </a:rPr>
                <a:t>Inter-cluster distances are maximized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08" name="Google Shape;308;p67"/>
          <p:cNvGrpSpPr/>
          <p:nvPr/>
        </p:nvGrpSpPr>
        <p:grpSpPr>
          <a:xfrm>
            <a:off x="2895480" y="3657600"/>
            <a:ext cx="3275280" cy="2284560"/>
            <a:chOff x="2895480" y="3657600"/>
            <a:chExt cx="3275280" cy="2284560"/>
          </a:xfrm>
        </p:grpSpPr>
        <p:sp>
          <p:nvSpPr>
            <p:cNvPr id="309" name="Google Shape;309;p67"/>
            <p:cNvSpPr/>
            <p:nvPr/>
          </p:nvSpPr>
          <p:spPr>
            <a:xfrm>
              <a:off x="2895480" y="4267080"/>
              <a:ext cx="1293840" cy="1141560"/>
            </a:xfrm>
            <a:prstGeom prst="ellipse">
              <a:avLst/>
            </a:prstGeom>
            <a:noFill/>
            <a:ln w="255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67"/>
            <p:cNvSpPr/>
            <p:nvPr/>
          </p:nvSpPr>
          <p:spPr>
            <a:xfrm>
              <a:off x="4648320" y="3657600"/>
              <a:ext cx="1141200" cy="988920"/>
            </a:xfrm>
            <a:prstGeom prst="ellipse">
              <a:avLst/>
            </a:prstGeom>
            <a:noFill/>
            <a:ln w="255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67"/>
            <p:cNvSpPr/>
            <p:nvPr/>
          </p:nvSpPr>
          <p:spPr>
            <a:xfrm>
              <a:off x="5105520" y="4952880"/>
              <a:ext cx="1065240" cy="989280"/>
            </a:xfrm>
            <a:prstGeom prst="ellipse">
              <a:avLst/>
            </a:prstGeom>
            <a:noFill/>
            <a:ln w="255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2" name="Google Shape;312;p67"/>
          <p:cNvGrpSpPr/>
          <p:nvPr/>
        </p:nvGrpSpPr>
        <p:grpSpPr>
          <a:xfrm>
            <a:off x="1295280" y="2971800"/>
            <a:ext cx="2284560" cy="1674000"/>
            <a:chOff x="1295280" y="2971800"/>
            <a:chExt cx="2284560" cy="1674000"/>
          </a:xfrm>
        </p:grpSpPr>
        <p:cxnSp>
          <p:nvCxnSpPr>
            <p:cNvPr id="313" name="Google Shape;313;p67"/>
            <p:cNvCxnSpPr/>
            <p:nvPr/>
          </p:nvCxnSpPr>
          <p:spPr>
            <a:xfrm rot="10800000" flipH="1">
              <a:off x="3276720" y="4492080"/>
              <a:ext cx="303120" cy="153720"/>
            </a:xfrm>
            <a:prstGeom prst="straightConnector1">
              <a:avLst/>
            </a:prstGeom>
            <a:noFill/>
            <a:ln w="25550" cap="flat" cmpd="sng">
              <a:solidFill>
                <a:srgbClr val="CC6600"/>
              </a:solidFill>
              <a:prstDash val="solid"/>
              <a:miter lim="8000"/>
              <a:headEnd type="triangle" w="med" len="med"/>
              <a:tailEnd type="triangle" w="med" len="med"/>
            </a:ln>
          </p:spPr>
        </p:cxnSp>
        <p:sp>
          <p:nvSpPr>
            <p:cNvPr id="314" name="Google Shape;314;p67"/>
            <p:cNvSpPr/>
            <p:nvPr/>
          </p:nvSpPr>
          <p:spPr>
            <a:xfrm>
              <a:off x="1295280" y="2971800"/>
              <a:ext cx="1979640" cy="1063800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5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Tahoma" panose="020B0604030504040204"/>
                  <a:ea typeface="Tahoma" panose="020B0604030504040204"/>
                  <a:cs typeface="Tahoma" panose="020B0604030504040204"/>
                  <a:sym typeface="Tahoma" panose="020B0604030504040204"/>
                </a:rPr>
                <a:t>Intra-cluster distances are minimized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5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Types of Clusters: Contiguity-Based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1" name="Google Shape;591;p85"/>
          <p:cNvSpPr/>
          <p:nvPr/>
        </p:nvSpPr>
        <p:spPr>
          <a:xfrm>
            <a:off x="639720" y="1143000"/>
            <a:ext cx="8001000" cy="5106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Contiguous Cluster (Nearest neighbor or Transitive)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cluster is a set of points such that a point in a cluster is closer (or more similar) to one or more other points in the cluster than to any point not in the cluster.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92" name="Google Shape;592;p85"/>
          <p:cNvGrpSpPr/>
          <p:nvPr/>
        </p:nvGrpSpPr>
        <p:grpSpPr>
          <a:xfrm>
            <a:off x="380880" y="3809880"/>
            <a:ext cx="8532720" cy="1217880"/>
            <a:chOff x="380880" y="3809880"/>
            <a:chExt cx="8532720" cy="1217880"/>
          </a:xfrm>
        </p:grpSpPr>
        <p:sp>
          <p:nvSpPr>
            <p:cNvPr id="593" name="Google Shape;593;p85"/>
            <p:cNvSpPr/>
            <p:nvPr/>
          </p:nvSpPr>
          <p:spPr>
            <a:xfrm>
              <a:off x="380880" y="3827520"/>
              <a:ext cx="554040" cy="965160"/>
            </a:xfrm>
            <a:custGeom>
              <a:avLst/>
              <a:gdLst/>
              <a:ahLst/>
              <a:cxnLst/>
              <a:rect l="l" t="t" r="r" b="b"/>
              <a:pathLst>
                <a:path w="432" h="744" extrusionOk="0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75" cap="flat" cmpd="sng">
              <a:solidFill>
                <a:srgbClr val="99CC00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85"/>
            <p:cNvSpPr/>
            <p:nvPr/>
          </p:nvSpPr>
          <p:spPr>
            <a:xfrm>
              <a:off x="611280" y="3967200"/>
              <a:ext cx="552240" cy="969840"/>
            </a:xfrm>
            <a:custGeom>
              <a:avLst/>
              <a:gdLst/>
              <a:ahLst/>
              <a:cxnLst/>
              <a:rect l="l" t="t" r="r" b="b"/>
              <a:pathLst>
                <a:path w="432" h="744" extrusionOk="0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75" cap="flat" cmpd="sng">
              <a:solidFill>
                <a:srgbClr val="00006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85"/>
            <p:cNvSpPr/>
            <p:nvPr/>
          </p:nvSpPr>
          <p:spPr>
            <a:xfrm>
              <a:off x="890640" y="4062240"/>
              <a:ext cx="552240" cy="965520"/>
            </a:xfrm>
            <a:custGeom>
              <a:avLst/>
              <a:gdLst/>
              <a:ahLst/>
              <a:cxnLst/>
              <a:rect l="l" t="t" r="r" b="b"/>
              <a:pathLst>
                <a:path w="432" h="744" extrusionOk="0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75" cap="flat" cmpd="sng">
              <a:solidFill>
                <a:srgbClr val="FF7C80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85"/>
            <p:cNvSpPr/>
            <p:nvPr/>
          </p:nvSpPr>
          <p:spPr>
            <a:xfrm>
              <a:off x="2919600" y="4246560"/>
              <a:ext cx="276480" cy="282600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85"/>
            <p:cNvSpPr/>
            <p:nvPr/>
          </p:nvSpPr>
          <p:spPr>
            <a:xfrm rot="-5400000">
              <a:off x="2432520" y="3482640"/>
              <a:ext cx="1109520" cy="1798920"/>
            </a:xfrm>
            <a:custGeom>
              <a:avLst/>
              <a:gdLst/>
              <a:ahLst/>
              <a:cxnLst/>
              <a:rect l="l" t="t" r="r" b="b"/>
              <a:pathLst>
                <a:path w="21601" h="15963" extrusionOk="0">
                  <a:moveTo>
                    <a:pt x="5625" y="13616"/>
                  </a:moveTo>
                  <a:cubicBezTo>
                    <a:pt x="5154" y="12752"/>
                    <a:pt x="4908" y="11784"/>
                    <a:pt x="4908" y="10800"/>
                  </a:cubicBezTo>
                  <a:cubicBezTo>
                    <a:pt x="4908" y="7545"/>
                    <a:pt x="7545" y="4908"/>
                    <a:pt x="10800" y="4908"/>
                  </a:cubicBezTo>
                  <a:cubicBezTo>
                    <a:pt x="14054" y="4908"/>
                    <a:pt x="16692" y="7545"/>
                    <a:pt x="16692" y="10800"/>
                  </a:cubicBezTo>
                  <a:cubicBezTo>
                    <a:pt x="16692" y="11784"/>
                    <a:pt x="16445" y="12752"/>
                    <a:pt x="15974" y="13616"/>
                  </a:cubicBezTo>
                  <a:lnTo>
                    <a:pt x="20285" y="15963"/>
                  </a:lnTo>
                  <a:cubicBezTo>
                    <a:pt x="21148" y="14379"/>
                    <a:pt x="21600" y="1260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2603"/>
                    <a:pt x="451" y="14379"/>
                    <a:pt x="1314" y="15963"/>
                  </a:cubicBezTo>
                  <a:lnTo>
                    <a:pt x="5625" y="13616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85"/>
            <p:cNvSpPr/>
            <p:nvPr/>
          </p:nvSpPr>
          <p:spPr>
            <a:xfrm>
              <a:off x="3611880" y="4246560"/>
              <a:ext cx="276120" cy="282600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99" name="Google Shape;599;p85"/>
            <p:cNvCxnSpPr/>
            <p:nvPr/>
          </p:nvCxnSpPr>
          <p:spPr>
            <a:xfrm>
              <a:off x="3197520" y="4389480"/>
              <a:ext cx="412920" cy="0"/>
            </a:xfrm>
            <a:prstGeom prst="straightConnector1">
              <a:avLst/>
            </a:prstGeom>
            <a:noFill/>
            <a:ln w="19075" cap="flat" cmpd="sng">
              <a:solidFill>
                <a:srgbClr val="00CCFF"/>
              </a:solidFill>
              <a:prstDash val="dashDot"/>
              <a:miter lim="8000"/>
              <a:headEnd type="none" w="sm" len="sm"/>
              <a:tailEnd type="none" w="sm" len="sm"/>
            </a:ln>
          </p:spPr>
        </p:cxnSp>
        <p:sp>
          <p:nvSpPr>
            <p:cNvPr id="600" name="Google Shape;600;p85"/>
            <p:cNvSpPr/>
            <p:nvPr/>
          </p:nvSpPr>
          <p:spPr>
            <a:xfrm>
              <a:off x="7211880" y="3998880"/>
              <a:ext cx="779400" cy="74916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85"/>
            <p:cNvSpPr/>
            <p:nvPr/>
          </p:nvSpPr>
          <p:spPr>
            <a:xfrm>
              <a:off x="8134200" y="3998880"/>
              <a:ext cx="779400" cy="74916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85"/>
            <p:cNvSpPr/>
            <p:nvPr/>
          </p:nvSpPr>
          <p:spPr>
            <a:xfrm>
              <a:off x="4625280" y="3809880"/>
              <a:ext cx="920520" cy="93816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85"/>
            <p:cNvSpPr/>
            <p:nvPr/>
          </p:nvSpPr>
          <p:spPr>
            <a:xfrm>
              <a:off x="5455440" y="3809880"/>
              <a:ext cx="920520" cy="93816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4" name="Google Shape;604;p85"/>
          <p:cNvSpPr/>
          <p:nvPr/>
        </p:nvSpPr>
        <p:spPr>
          <a:xfrm>
            <a:off x="2971800" y="5791320"/>
            <a:ext cx="32004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 contiguous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6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Types of Clusters: Density-Based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0" name="Google Shape;610;p86"/>
          <p:cNvSpPr/>
          <p:nvPr/>
        </p:nvSpPr>
        <p:spPr>
          <a:xfrm>
            <a:off x="639720" y="1143000"/>
            <a:ext cx="8001000" cy="5106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Density-based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cluster is a dense region of points, which is separated by low-density regions, from other regions of high density.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Used when the clusters are irregular or intertwined, and when noise and outliers are present.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11" name="Google Shape;611;p86"/>
          <p:cNvGrpSpPr/>
          <p:nvPr/>
        </p:nvGrpSpPr>
        <p:grpSpPr>
          <a:xfrm>
            <a:off x="304920" y="3657600"/>
            <a:ext cx="8609040" cy="1674720"/>
            <a:chOff x="304920" y="3657600"/>
            <a:chExt cx="8609040" cy="1674720"/>
          </a:xfrm>
        </p:grpSpPr>
        <p:sp>
          <p:nvSpPr>
            <p:cNvPr id="612" name="Google Shape;612;p86"/>
            <p:cNvSpPr/>
            <p:nvPr/>
          </p:nvSpPr>
          <p:spPr>
            <a:xfrm>
              <a:off x="304920" y="3657600"/>
              <a:ext cx="8609040" cy="1674720"/>
            </a:xfrm>
            <a:prstGeom prst="rect">
              <a:avLst/>
            </a:prstGeom>
            <a:blipFill rotWithShape="1">
              <a:blip r:embed="rId1"/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86"/>
            <p:cNvSpPr/>
            <p:nvPr/>
          </p:nvSpPr>
          <p:spPr>
            <a:xfrm>
              <a:off x="1522440" y="4361040"/>
              <a:ext cx="298440" cy="309240"/>
            </a:xfrm>
            <a:prstGeom prst="ellipse">
              <a:avLst/>
            </a:prstGeom>
            <a:solidFill>
              <a:srgbClr val="33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86"/>
            <p:cNvSpPr/>
            <p:nvPr/>
          </p:nvSpPr>
          <p:spPr>
            <a:xfrm rot="-5400000">
              <a:off x="984960" y="3538800"/>
              <a:ext cx="1220760" cy="1940040"/>
            </a:xfrm>
            <a:custGeom>
              <a:avLst/>
              <a:gdLst/>
              <a:ahLst/>
              <a:cxnLst/>
              <a:rect l="l" t="t" r="r" b="b"/>
              <a:pathLst>
                <a:path w="21601" h="15963" extrusionOk="0">
                  <a:moveTo>
                    <a:pt x="5625" y="13616"/>
                  </a:moveTo>
                  <a:cubicBezTo>
                    <a:pt x="5154" y="12752"/>
                    <a:pt x="4908" y="11784"/>
                    <a:pt x="4908" y="10800"/>
                  </a:cubicBezTo>
                  <a:cubicBezTo>
                    <a:pt x="4908" y="7545"/>
                    <a:pt x="7545" y="4908"/>
                    <a:pt x="10800" y="4908"/>
                  </a:cubicBezTo>
                  <a:cubicBezTo>
                    <a:pt x="14054" y="4908"/>
                    <a:pt x="16692" y="7545"/>
                    <a:pt x="16692" y="10800"/>
                  </a:cubicBezTo>
                  <a:cubicBezTo>
                    <a:pt x="16692" y="11784"/>
                    <a:pt x="16445" y="12752"/>
                    <a:pt x="15974" y="13616"/>
                  </a:cubicBezTo>
                  <a:lnTo>
                    <a:pt x="20285" y="15963"/>
                  </a:lnTo>
                  <a:cubicBezTo>
                    <a:pt x="21148" y="14379"/>
                    <a:pt x="21600" y="1260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2603"/>
                    <a:pt x="451" y="14379"/>
                    <a:pt x="1314" y="15963"/>
                  </a:cubicBezTo>
                  <a:lnTo>
                    <a:pt x="5625" y="13616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86"/>
            <p:cNvSpPr/>
            <p:nvPr/>
          </p:nvSpPr>
          <p:spPr>
            <a:xfrm>
              <a:off x="2268360" y="4361040"/>
              <a:ext cx="298800" cy="309240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86"/>
            <p:cNvSpPr/>
            <p:nvPr/>
          </p:nvSpPr>
          <p:spPr>
            <a:xfrm>
              <a:off x="6153120" y="4087800"/>
              <a:ext cx="841320" cy="82548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86"/>
            <p:cNvSpPr/>
            <p:nvPr/>
          </p:nvSpPr>
          <p:spPr>
            <a:xfrm>
              <a:off x="7148520" y="4087800"/>
              <a:ext cx="841320" cy="82548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86"/>
            <p:cNvSpPr/>
            <p:nvPr/>
          </p:nvSpPr>
          <p:spPr>
            <a:xfrm>
              <a:off x="3363840" y="3881520"/>
              <a:ext cx="993960" cy="103176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86"/>
            <p:cNvSpPr/>
            <p:nvPr/>
          </p:nvSpPr>
          <p:spPr>
            <a:xfrm>
              <a:off x="4257720" y="3881520"/>
              <a:ext cx="993600" cy="103176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20" name="Google Shape;620;p86"/>
          <p:cNvSpPr/>
          <p:nvPr/>
        </p:nvSpPr>
        <p:spPr>
          <a:xfrm>
            <a:off x="2971800" y="5791320"/>
            <a:ext cx="32004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 density-based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7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Types of Clusters: Conceptual Clusters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6" name="Google Shape;626;p87"/>
          <p:cNvSpPr/>
          <p:nvPr/>
        </p:nvSpPr>
        <p:spPr>
          <a:xfrm>
            <a:off x="639720" y="1143000"/>
            <a:ext cx="8001000" cy="5106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Shared Property or Conceptual Clusters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Finds clusters that share some common property or represent a particular concept.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7" name="Google Shape;627;p87"/>
          <p:cNvSpPr/>
          <p:nvPr/>
        </p:nvSpPr>
        <p:spPr>
          <a:xfrm>
            <a:off x="2971800" y="5791320"/>
            <a:ext cx="32004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 Overlapping Circles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8" name="Google Shape;628;p87"/>
          <p:cNvSpPr/>
          <p:nvPr/>
        </p:nvSpPr>
        <p:spPr>
          <a:xfrm>
            <a:off x="2819520" y="2819520"/>
            <a:ext cx="2286000" cy="2057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030" y="10800"/>
                </a:moveTo>
                <a:cubicBezTo>
                  <a:pt x="3030" y="15091"/>
                  <a:pt x="6509" y="18570"/>
                  <a:pt x="10800" y="18570"/>
                </a:cubicBezTo>
                <a:cubicBezTo>
                  <a:pt x="15091" y="18570"/>
                  <a:pt x="18570" y="15091"/>
                  <a:pt x="18570" y="10800"/>
                </a:cubicBezTo>
                <a:cubicBezTo>
                  <a:pt x="18570" y="6509"/>
                  <a:pt x="15091" y="3030"/>
                  <a:pt x="10800" y="3030"/>
                </a:cubicBezTo>
                <a:cubicBezTo>
                  <a:pt x="6509" y="3030"/>
                  <a:pt x="3030" y="6509"/>
                  <a:pt x="3030" y="10800"/>
                </a:cubicBezTo>
                <a:close/>
              </a:path>
            </a:pathLst>
          </a:custGeom>
          <a:solidFill>
            <a:srgbClr val="CC3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" name="Google Shape;629;p87"/>
          <p:cNvSpPr/>
          <p:nvPr/>
        </p:nvSpPr>
        <p:spPr>
          <a:xfrm>
            <a:off x="3886200" y="2819520"/>
            <a:ext cx="2286000" cy="2057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030" y="10800"/>
                </a:moveTo>
                <a:cubicBezTo>
                  <a:pt x="3030" y="15091"/>
                  <a:pt x="6509" y="18570"/>
                  <a:pt x="10800" y="18570"/>
                </a:cubicBezTo>
                <a:cubicBezTo>
                  <a:pt x="15091" y="18570"/>
                  <a:pt x="18570" y="15091"/>
                  <a:pt x="18570" y="10800"/>
                </a:cubicBezTo>
                <a:cubicBezTo>
                  <a:pt x="18570" y="6509"/>
                  <a:pt x="15091" y="3030"/>
                  <a:pt x="10800" y="3030"/>
                </a:cubicBezTo>
                <a:cubicBezTo>
                  <a:pt x="6509" y="3030"/>
                  <a:pt x="3030" y="6509"/>
                  <a:pt x="3030" y="10800"/>
                </a:cubicBezTo>
                <a:close/>
              </a:path>
            </a:pathLst>
          </a:custGeom>
          <a:solidFill>
            <a:srgbClr val="CC3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8"/>
          <p:cNvSpPr/>
          <p:nvPr/>
        </p:nvSpPr>
        <p:spPr>
          <a:xfrm>
            <a:off x="380880" y="152280"/>
            <a:ext cx="853452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Types of Clusters: Objective Function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5" name="Google Shape;635;p88"/>
          <p:cNvSpPr/>
          <p:nvPr/>
        </p:nvSpPr>
        <p:spPr>
          <a:xfrm>
            <a:off x="411120" y="1143000"/>
            <a:ext cx="850428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Clusters Defined by an Objective Function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Finds clusters that minimize or maximize an objective function.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Enumerate all possible ways of dividing the points into clusters and evaluate the `goodness' of each potential set of clusters by using the given objective function.  (NP Hard)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Can have global or local objectives.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143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Hierarchical clustering algorithms typically have local objectives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143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Partitional algorithms typically have global objectives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variation of the global objective function approach is to fit the data to a parameterized model.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143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Parameters for the model are determined from the data.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143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Mixture models assume that the data is a ‘mixture' of a number of statistical distributions. 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9"/>
          <p:cNvSpPr/>
          <p:nvPr/>
        </p:nvSpPr>
        <p:spPr>
          <a:xfrm>
            <a:off x="380880" y="152280"/>
            <a:ext cx="853452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Types of Clusters: Objective Function …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1" name="Google Shape;641;p89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Map the clustering problem to a different domain and solve a related problem in that domain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matrix defines a weighted graph, where the nodes are the points being clustered, and the weighted edges represent the proximities between points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00200" marR="0" lvl="3" indent="-5270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Clustering is equivalent to breaking the graph into connected components, one for each cluster.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Want to minimize the edge weight between clusters and maximize the edge weight within clusters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0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Characteristics of the Input Data Are Important</a:t>
            </a:r>
            <a:endParaRPr sz="2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7" name="Google Shape;647;p90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 of proximity or density measure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is a derived measure, but central to clustering 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Sparseness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Dictates type of similarity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Adds to efficiency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Attribute type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Dictates type of similarity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 of Data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Dictates type of similarity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Other characteristics, e.g., autocorrelation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Dimensionality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Noise and Outliers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 of Distribution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1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Inter/Intra Cluster Distances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3" name="Google Shape;653;p91"/>
          <p:cNvSpPr/>
          <p:nvPr/>
        </p:nvSpPr>
        <p:spPr>
          <a:xfrm>
            <a:off x="411120" y="1143000"/>
            <a:ext cx="40831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2100" marR="0" lvl="0" indent="-2908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Intra-cluster distance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2100" marR="0" lvl="0" indent="-290830" algn="l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(Sum/Min/Max/Avg) the (absolute/squared) distance between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-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 pairs of points in the cluster OR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-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Between the centroid and all points in the cluster OR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-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Between the “medoid” and all points in the cluster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4" name="Google Shape;654;p91"/>
          <p:cNvSpPr/>
          <p:nvPr/>
        </p:nvSpPr>
        <p:spPr>
          <a:xfrm>
            <a:off x="4646520" y="1143000"/>
            <a:ext cx="40831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2100" marR="0" lvl="0" indent="-2908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Inter-cluster distance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2100" marR="0" lvl="0" indent="-290830" algn="l" rtl="0"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Sum the (squared) distance between all pairs of clusters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2100" marR="0" lvl="0" indent="-290830" algn="l" rtl="0"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Where distance between two clusters is defined as: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-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distance between their centroids/medoids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Arial" panose="020B0604020202020204"/>
              <a:buChar char="-"/>
            </a:pPr>
            <a:r>
              <a:rPr lang="en-US" sz="1600" b="1" i="0" u="none" strike="noStrike" cap="none">
                <a:solidFill>
                  <a:srgbClr val="0000C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(Spherical clusters)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-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Distance between the closest pair of points belonging to the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7B9C"/>
              </a:buClr>
              <a:buSzPts val="1600"/>
              <a:buFont typeface="Arial" panose="020B0604020202020204"/>
              <a:buChar char="-"/>
            </a:pPr>
            <a:r>
              <a:rPr lang="en-US" sz="1600" b="1" i="0" u="none" strike="noStrike" cap="none">
                <a:solidFill>
                  <a:srgbClr val="0000C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(Chain shaped clusters)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2"/>
          <p:cNvSpPr/>
          <p:nvPr/>
        </p:nvSpPr>
        <p:spPr>
          <a:xfrm>
            <a:off x="685800" y="152280"/>
            <a:ext cx="7772400" cy="609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How hard is clustering?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0" name="Google Shape;660;p92"/>
          <p:cNvSpPr/>
          <p:nvPr/>
        </p:nvSpPr>
        <p:spPr>
          <a:xfrm>
            <a:off x="533520" y="1295280"/>
            <a:ext cx="6400800" cy="4114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One idea is to consider all possible clusterings, and pick the one that has best inter and intra cluster distance properties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Suppose we are given n points, and would like to cluster them into k-clusters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 many possible clusterings?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1" name="Google Shape;661;p92"/>
          <p:cNvSpPr/>
          <p:nvPr/>
        </p:nvSpPr>
        <p:spPr>
          <a:xfrm>
            <a:off x="609480" y="4114800"/>
            <a:ext cx="6400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Too hard to do it brute force or optimally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Solution: Iterative optimization algorithms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Start with a clustering, iteratively improve it (eg. K-means)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3"/>
          <p:cNvSpPr/>
          <p:nvPr/>
        </p:nvSpPr>
        <p:spPr>
          <a:xfrm>
            <a:off x="609480" y="380880"/>
            <a:ext cx="729612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2150" tIns="46075" rIns="92150" bIns="4607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Quality: What Is Good Clustering?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8" name="Google Shape;668;p93"/>
          <p:cNvSpPr/>
          <p:nvPr/>
        </p:nvSpPr>
        <p:spPr>
          <a:xfrm>
            <a:off x="380880" y="1447920"/>
            <a:ext cx="8382240" cy="4876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290195" marR="0" lvl="0" indent="-29019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</a:t>
            </a:r>
            <a:r>
              <a:rPr lang="en-US" sz="24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good clustering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method will produce high quality 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high </a:t>
            </a:r>
            <a:r>
              <a:rPr lang="en-US" sz="24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intra-class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similarity: </a:t>
            </a:r>
            <a:r>
              <a:rPr lang="en-US" sz="2400" b="1" i="0" u="none" strike="noStrike" cap="none">
                <a:solidFill>
                  <a:srgbClr val="00C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cohesive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within 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low </a:t>
            </a:r>
            <a:r>
              <a:rPr lang="en-US" sz="24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inter-class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similarity: </a:t>
            </a:r>
            <a:r>
              <a:rPr lang="en-US" sz="2400" b="1" i="0" u="none" strike="noStrike" cap="none">
                <a:solidFill>
                  <a:srgbClr val="00C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distinctive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between 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Quality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of a clustering method depends 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similarity measure used by the method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its implementation, and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its ability to discover some or all of the </a:t>
            </a:r>
            <a:r>
              <a:rPr lang="en-US" sz="24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hidden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patterns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4"/>
          <p:cNvSpPr/>
          <p:nvPr/>
        </p:nvSpPr>
        <p:spPr>
          <a:xfrm>
            <a:off x="214200" y="228600"/>
            <a:ext cx="7710480" cy="838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2150" tIns="46075" rIns="92150" bIns="46075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Measure the Quality of Clustering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5" name="Google Shape;675;p94"/>
          <p:cNvSpPr/>
          <p:nvPr/>
        </p:nvSpPr>
        <p:spPr>
          <a:xfrm>
            <a:off x="304920" y="1219320"/>
            <a:ext cx="8458200" cy="5257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C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Dissimilarity/Similarity metric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Similarity is expressed in terms of a distance function, typically metric: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i, j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Definitions of </a:t>
            </a:r>
            <a:r>
              <a:rPr lang="en-US" sz="2400" b="1" i="0" u="none" strike="noStrike" cap="none">
                <a:solidFill>
                  <a:srgbClr val="00C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distance functions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are usually rather different for interval-scaled, boolean, categorical, ordinal ratio, and vector variables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Weights should be associated with different variables based on applications and data semantics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457200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Quality of clustering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 is usually a separate “quality” function that measures the “goodness” of a cluster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is hard to define “similar enough” or “good enough”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371600" marR="0" lvl="2" indent="-4572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Answer is typically highly subjective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8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Applications of Cluster Analysis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0" name="Google Shape;320;p68"/>
          <p:cNvSpPr/>
          <p:nvPr/>
        </p:nvSpPr>
        <p:spPr>
          <a:xfrm>
            <a:off x="411120" y="1143000"/>
            <a:ext cx="40831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Understanding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Group related documents for browsing, group genes and proteins that have similar functionality, or group stocks with similar price fluctuations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10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Summarization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Reduce the size of large data sets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21" name="Google Shape;321;p6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343400" y="1193760"/>
            <a:ext cx="4800600" cy="266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8"/>
          <p:cNvPicPr preferRelativeResize="0"/>
          <p:nvPr/>
        </p:nvPicPr>
        <p:blipFill rotWithShape="1">
          <a:blip r:embed="rId2"/>
          <a:srcRect l="16367" t="12122" r="11075" b="18187"/>
          <a:stretch>
            <a:fillRect/>
          </a:stretch>
        </p:blipFill>
        <p:spPr>
          <a:xfrm>
            <a:off x="4952880" y="3886200"/>
            <a:ext cx="3657600" cy="24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8"/>
          <p:cNvSpPr/>
          <p:nvPr/>
        </p:nvSpPr>
        <p:spPr>
          <a:xfrm>
            <a:off x="4724280" y="5654520"/>
            <a:ext cx="2210040" cy="520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Clustering precipitation in Australia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5"/>
          <p:cNvSpPr/>
          <p:nvPr/>
        </p:nvSpPr>
        <p:spPr>
          <a:xfrm>
            <a:off x="214200" y="380880"/>
            <a:ext cx="8188560" cy="609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Requirements and Challenges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2" name="Google Shape;682;p95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Scalability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Clustering all the data instead of only on samples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Ability to deal with different types of attributes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Numerical, binary, categorical, ordinal, linked, and mixture of these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Constraint-based clustering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2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User may give constraints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2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 domain knowledge to determine input parameters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Interpretability and usability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●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Others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Discovery of clusters with arbitrary shape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Ability to deal with noisy data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Incremental clustering and insensitivity to input order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High dimensionality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6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Issues for clustering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8" name="Google Shape;688;p96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Representation for clustering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Document representation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27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Vector space?  Normalization?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00200" marR="0" lvl="3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Centroids aren’t length normalized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Need a notion of similarity/distance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 many clusters?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Fixed a priori?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Completely data driven?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27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Avoid “trivial” clusters - too large or small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600200" marR="0" lvl="3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a cluster's too large, then for navigation purposes you've wasted an extra user click without whittling down the set of documents much.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9" name="Google Shape;689;p96"/>
          <p:cNvSpPr/>
          <p:nvPr/>
        </p:nvSpPr>
        <p:spPr>
          <a:xfrm>
            <a:off x="7625160" y="-33840"/>
            <a:ext cx="1038600" cy="337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BF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Sec. 16.2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7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Notion of similarity/distance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5" name="Google Shape;695;p97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Ideal: semantic similarity.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Practical: term-statistical similarity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will use cosine similarity.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Docs as vectors.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many algorithms, easier to think in terms of a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distance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(rather than </a:t>
            </a:r>
            <a:r>
              <a:rPr lang="en-US" sz="24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similarity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 between docs.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will mostly speak of Euclidean distance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52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Noto Sans Symbols"/>
              <a:buChar char="◆"/>
            </a:pPr>
            <a:r>
              <a:rPr lang="en-US" sz="2400" b="1" i="0" u="sng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But real implementations use cosine similarity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8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Clustering Algorithms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1" name="Google Shape;701;p98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K-means and its variants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3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Hierarchical clustering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3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Density-based clustering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9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K-means Clustering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99"/>
          <p:cNvSpPr/>
          <p:nvPr/>
        </p:nvSpPr>
        <p:spPr>
          <a:xfrm>
            <a:off x="639720" y="1143000"/>
            <a:ext cx="8001000" cy="976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1495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Partitional clustering approach 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95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Each cluster is associated with a </a:t>
            </a:r>
            <a:r>
              <a:rPr lang="en-US" sz="2200" b="1" i="0" u="none" strike="noStrike" cap="none">
                <a:solidFill>
                  <a:srgbClr val="FFCC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centroid</a:t>
            </a: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(center point) 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95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Each point is assigned to the cluster with the closest centroid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95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Number of clusters, K, must be specified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95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basic algorithm is very simple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08" name="Google Shape;708;p9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200" y="4133880"/>
            <a:ext cx="8153280" cy="211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0"/>
          <p:cNvSpPr/>
          <p:nvPr/>
        </p:nvSpPr>
        <p:spPr>
          <a:xfrm>
            <a:off x="684360" y="274680"/>
            <a:ext cx="6783120" cy="666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K-means example, step 1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6" name="Google Shape;716;p100"/>
          <p:cNvSpPr/>
          <p:nvPr/>
        </p:nvSpPr>
        <p:spPr>
          <a:xfrm>
            <a:off x="320040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17" name="Google Shape;717;p100"/>
          <p:cNvSpPr/>
          <p:nvPr/>
        </p:nvSpPr>
        <p:spPr>
          <a:xfrm>
            <a:off x="3352680" y="48769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18" name="Google Shape;718;p100"/>
          <p:cNvSpPr/>
          <p:nvPr/>
        </p:nvSpPr>
        <p:spPr>
          <a:xfrm>
            <a:off x="31240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19" name="Google Shape;719;p100"/>
          <p:cNvSpPr/>
          <p:nvPr/>
        </p:nvSpPr>
        <p:spPr>
          <a:xfrm>
            <a:off x="2895480" y="44197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0" name="Google Shape;720;p100"/>
          <p:cNvSpPr/>
          <p:nvPr/>
        </p:nvSpPr>
        <p:spPr>
          <a:xfrm>
            <a:off x="28954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1" name="Google Shape;721;p100"/>
          <p:cNvSpPr/>
          <p:nvPr/>
        </p:nvSpPr>
        <p:spPr>
          <a:xfrm>
            <a:off x="2895480" y="3581280"/>
            <a:ext cx="15264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2" name="Google Shape;722;p100"/>
          <p:cNvSpPr/>
          <p:nvPr/>
        </p:nvSpPr>
        <p:spPr>
          <a:xfrm>
            <a:off x="28954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3" name="Google Shape;723;p100"/>
          <p:cNvSpPr/>
          <p:nvPr/>
        </p:nvSpPr>
        <p:spPr>
          <a:xfrm>
            <a:off x="2438280" y="4114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4" name="Google Shape;724;p100"/>
          <p:cNvSpPr/>
          <p:nvPr/>
        </p:nvSpPr>
        <p:spPr>
          <a:xfrm>
            <a:off x="4572000" y="38098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5" name="Google Shape;725;p100"/>
          <p:cNvSpPr/>
          <p:nvPr/>
        </p:nvSpPr>
        <p:spPr>
          <a:xfrm>
            <a:off x="670572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6" name="Google Shape;726;p100"/>
          <p:cNvSpPr/>
          <p:nvPr/>
        </p:nvSpPr>
        <p:spPr>
          <a:xfrm>
            <a:off x="7162920" y="19051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7" name="Google Shape;727;p100"/>
          <p:cNvSpPr/>
          <p:nvPr/>
        </p:nvSpPr>
        <p:spPr>
          <a:xfrm>
            <a:off x="70102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8" name="Google Shape;728;p100"/>
          <p:cNvSpPr/>
          <p:nvPr/>
        </p:nvSpPr>
        <p:spPr>
          <a:xfrm>
            <a:off x="6858000" y="22096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9" name="Google Shape;729;p100"/>
          <p:cNvSpPr/>
          <p:nvPr/>
        </p:nvSpPr>
        <p:spPr>
          <a:xfrm>
            <a:off x="7162920" y="2362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0" name="Google Shape;730;p100"/>
          <p:cNvSpPr/>
          <p:nvPr/>
        </p:nvSpPr>
        <p:spPr>
          <a:xfrm>
            <a:off x="7467480" y="2743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1" name="Google Shape;731;p100"/>
          <p:cNvSpPr/>
          <p:nvPr/>
        </p:nvSpPr>
        <p:spPr>
          <a:xfrm>
            <a:off x="571500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2" name="Google Shape;732;p100"/>
          <p:cNvSpPr/>
          <p:nvPr/>
        </p:nvSpPr>
        <p:spPr>
          <a:xfrm>
            <a:off x="6019920" y="32767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3" name="Google Shape;733;p100"/>
          <p:cNvSpPr/>
          <p:nvPr/>
        </p:nvSpPr>
        <p:spPr>
          <a:xfrm>
            <a:off x="6019920" y="48006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4" name="Google Shape;734;p100"/>
          <p:cNvSpPr/>
          <p:nvPr/>
        </p:nvSpPr>
        <p:spPr>
          <a:xfrm>
            <a:off x="6400800" y="51055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5" name="Google Shape;735;p100"/>
          <p:cNvSpPr/>
          <p:nvPr/>
        </p:nvSpPr>
        <p:spPr>
          <a:xfrm>
            <a:off x="6781680" y="4343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6" name="Google Shape;736;p100"/>
          <p:cNvSpPr/>
          <p:nvPr/>
        </p:nvSpPr>
        <p:spPr>
          <a:xfrm>
            <a:off x="5943600" y="3733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7" name="Google Shape;737;p100"/>
          <p:cNvSpPr/>
          <p:nvPr/>
        </p:nvSpPr>
        <p:spPr>
          <a:xfrm>
            <a:off x="5181480" y="41911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8" name="Google Shape;738;p100"/>
          <p:cNvSpPr/>
          <p:nvPr/>
        </p:nvSpPr>
        <p:spPr>
          <a:xfrm>
            <a:off x="716292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9" name="Google Shape;739;p100"/>
          <p:cNvSpPr/>
          <p:nvPr/>
        </p:nvSpPr>
        <p:spPr>
          <a:xfrm>
            <a:off x="7010280" y="5029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40" name="Google Shape;740;p100"/>
          <p:cNvSpPr/>
          <p:nvPr/>
        </p:nvSpPr>
        <p:spPr>
          <a:xfrm>
            <a:off x="6858000" y="40384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41" name="Google Shape;741;p100"/>
          <p:cNvSpPr/>
          <p:nvPr/>
        </p:nvSpPr>
        <p:spPr>
          <a:xfrm>
            <a:off x="7467480" y="5257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42" name="Google Shape;742;p100"/>
          <p:cNvSpPr/>
          <p:nvPr/>
        </p:nvSpPr>
        <p:spPr>
          <a:xfrm>
            <a:off x="6629400" y="2590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743" name="Google Shape;743;p100"/>
          <p:cNvGrpSpPr/>
          <p:nvPr/>
        </p:nvGrpSpPr>
        <p:grpSpPr>
          <a:xfrm>
            <a:off x="3657600" y="2286000"/>
            <a:ext cx="2741760" cy="3329640"/>
            <a:chOff x="3657600" y="2286000"/>
            <a:chExt cx="2741760" cy="3329640"/>
          </a:xfrm>
        </p:grpSpPr>
        <p:grpSp>
          <p:nvGrpSpPr>
            <p:cNvPr id="744" name="Google Shape;744;p100"/>
            <p:cNvGrpSpPr/>
            <p:nvPr/>
          </p:nvGrpSpPr>
          <p:grpSpPr>
            <a:xfrm>
              <a:off x="4419720" y="2286000"/>
              <a:ext cx="684000" cy="586440"/>
              <a:chOff x="4419720" y="2286000"/>
              <a:chExt cx="684000" cy="586440"/>
            </a:xfrm>
          </p:grpSpPr>
          <p:sp>
            <p:nvSpPr>
              <p:cNvPr id="745" name="Google Shape;745;p100"/>
              <p:cNvSpPr/>
              <p:nvPr/>
            </p:nvSpPr>
            <p:spPr>
              <a:xfrm>
                <a:off x="4419720" y="2286000"/>
                <a:ext cx="226800" cy="227160"/>
              </a:xfrm>
              <a:prstGeom prst="ellipse">
                <a:avLst/>
              </a:prstGeom>
              <a:solidFill>
                <a:srgbClr val="006B6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100"/>
              <p:cNvSpPr/>
              <p:nvPr/>
            </p:nvSpPr>
            <p:spPr>
              <a:xfrm>
                <a:off x="4572000" y="2362320"/>
                <a:ext cx="531720" cy="5101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rPr>
                  <a:t>k</a:t>
                </a:r>
                <a:r>
                  <a:rPr lang="en-US" sz="2400" b="0" i="0" u="none" strike="noStrike" cap="none" baseline="-2500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rPr>
                  <a:t>1</a:t>
                </a:r>
                <a:endParaRPr sz="2400" b="1" i="0" u="none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47" name="Google Shape;747;p100"/>
            <p:cNvGrpSpPr/>
            <p:nvPr/>
          </p:nvGrpSpPr>
          <p:grpSpPr>
            <a:xfrm>
              <a:off x="3657600" y="3429000"/>
              <a:ext cx="684360" cy="586440"/>
              <a:chOff x="3657600" y="3429000"/>
              <a:chExt cx="684360" cy="586440"/>
            </a:xfrm>
          </p:grpSpPr>
          <p:sp>
            <p:nvSpPr>
              <p:cNvPr id="748" name="Google Shape;748;p100"/>
              <p:cNvSpPr/>
              <p:nvPr/>
            </p:nvSpPr>
            <p:spPr>
              <a:xfrm>
                <a:off x="3657600" y="3429000"/>
                <a:ext cx="227160" cy="227160"/>
              </a:xfrm>
              <a:prstGeom prst="ellipse">
                <a:avLst/>
              </a:prstGeom>
              <a:solidFill>
                <a:srgbClr val="006B6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100"/>
              <p:cNvSpPr/>
              <p:nvPr/>
            </p:nvSpPr>
            <p:spPr>
              <a:xfrm>
                <a:off x="3809880" y="3505320"/>
                <a:ext cx="532080" cy="5101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rPr>
                  <a:t>k</a:t>
                </a:r>
                <a:r>
                  <a:rPr lang="en-US" sz="2400" b="0" i="0" u="none" strike="noStrike" cap="none" baseline="-2500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rPr>
                  <a:t>2</a:t>
                </a:r>
                <a:endParaRPr sz="2400" b="1" i="0" u="none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50" name="Google Shape;750;p100"/>
            <p:cNvGrpSpPr/>
            <p:nvPr/>
          </p:nvGrpSpPr>
          <p:grpSpPr>
            <a:xfrm>
              <a:off x="5715000" y="5029200"/>
              <a:ext cx="684360" cy="586440"/>
              <a:chOff x="5715000" y="5029200"/>
              <a:chExt cx="684360" cy="586440"/>
            </a:xfrm>
          </p:grpSpPr>
          <p:sp>
            <p:nvSpPr>
              <p:cNvPr id="751" name="Google Shape;751;p100"/>
              <p:cNvSpPr/>
              <p:nvPr/>
            </p:nvSpPr>
            <p:spPr>
              <a:xfrm>
                <a:off x="5715000" y="5029200"/>
                <a:ext cx="227160" cy="227160"/>
              </a:xfrm>
              <a:prstGeom prst="ellipse">
                <a:avLst/>
              </a:prstGeom>
              <a:solidFill>
                <a:srgbClr val="006B6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2" name="Google Shape;752;p100"/>
              <p:cNvSpPr/>
              <p:nvPr/>
            </p:nvSpPr>
            <p:spPr>
              <a:xfrm>
                <a:off x="5867280" y="5105520"/>
                <a:ext cx="532080" cy="5101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rPr>
                  <a:t>k</a:t>
                </a:r>
                <a:r>
                  <a:rPr lang="en-US" sz="2400" b="0" i="0" u="none" strike="noStrike" cap="none" baseline="-25000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rPr>
                  <a:t>3</a:t>
                </a:r>
                <a:endParaRPr sz="2400" b="1" i="0" u="none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753" name="Google Shape;753;p100"/>
          <p:cNvGrpSpPr/>
          <p:nvPr/>
        </p:nvGrpSpPr>
        <p:grpSpPr>
          <a:xfrm>
            <a:off x="1735920" y="1447920"/>
            <a:ext cx="6568200" cy="4842360"/>
            <a:chOff x="1735920" y="1447920"/>
            <a:chExt cx="6568200" cy="4842360"/>
          </a:xfrm>
        </p:grpSpPr>
        <p:grpSp>
          <p:nvGrpSpPr>
            <p:cNvPr id="754" name="Google Shape;754;p100"/>
            <p:cNvGrpSpPr/>
            <p:nvPr/>
          </p:nvGrpSpPr>
          <p:grpSpPr>
            <a:xfrm>
              <a:off x="2362320" y="1447920"/>
              <a:ext cx="5941800" cy="4187520"/>
              <a:chOff x="2362320" y="1447920"/>
              <a:chExt cx="5941800" cy="4187520"/>
            </a:xfrm>
          </p:grpSpPr>
          <p:cxnSp>
            <p:nvCxnSpPr>
              <p:cNvPr id="755" name="Google Shape;755;p100"/>
              <p:cNvCxnSpPr/>
              <p:nvPr/>
            </p:nvCxnSpPr>
            <p:spPr>
              <a:xfrm>
                <a:off x="2362320" y="1447920"/>
                <a:ext cx="0" cy="41860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56" name="Google Shape;756;p100"/>
              <p:cNvCxnSpPr/>
              <p:nvPr/>
            </p:nvCxnSpPr>
            <p:spPr>
              <a:xfrm>
                <a:off x="2362320" y="5635440"/>
                <a:ext cx="5941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57" name="Google Shape;757;p100"/>
            <p:cNvSpPr/>
            <p:nvPr/>
          </p:nvSpPr>
          <p:spPr>
            <a:xfrm>
              <a:off x="5088600" y="583056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X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8" name="Google Shape;758;p100"/>
            <p:cNvSpPr/>
            <p:nvPr/>
          </p:nvSpPr>
          <p:spPr>
            <a:xfrm>
              <a:off x="1735920" y="278388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Y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59" name="Google Shape;759;p100"/>
          <p:cNvSpPr/>
          <p:nvPr/>
        </p:nvSpPr>
        <p:spPr>
          <a:xfrm>
            <a:off x="431280" y="3352680"/>
            <a:ext cx="1555200" cy="2288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Pick 3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initial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cluster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centers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(randomly)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760" name="Google Shape;760;p100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1"/>
          <p:cNvSpPr/>
          <p:nvPr/>
        </p:nvSpPr>
        <p:spPr>
          <a:xfrm>
            <a:off x="304920" y="457200"/>
            <a:ext cx="7700760" cy="666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K-means example, step 2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68" name="Google Shape;768;p101"/>
          <p:cNvGrpSpPr/>
          <p:nvPr/>
        </p:nvGrpSpPr>
        <p:grpSpPr>
          <a:xfrm>
            <a:off x="4419720" y="2286000"/>
            <a:ext cx="684000" cy="586440"/>
            <a:chOff x="4419720" y="2286000"/>
            <a:chExt cx="684000" cy="586440"/>
          </a:xfrm>
        </p:grpSpPr>
        <p:sp>
          <p:nvSpPr>
            <p:cNvPr id="769" name="Google Shape;769;p101"/>
            <p:cNvSpPr/>
            <p:nvPr/>
          </p:nvSpPr>
          <p:spPr>
            <a:xfrm>
              <a:off x="4419720" y="2286000"/>
              <a:ext cx="226800" cy="227160"/>
            </a:xfrm>
            <a:prstGeom prst="ellipse">
              <a:avLst/>
            </a:prstGeom>
            <a:solidFill>
              <a:srgbClr val="80008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101"/>
            <p:cNvSpPr/>
            <p:nvPr/>
          </p:nvSpPr>
          <p:spPr>
            <a:xfrm>
              <a:off x="4572000" y="2362320"/>
              <a:ext cx="531720" cy="5101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71" name="Google Shape;771;p101"/>
          <p:cNvGrpSpPr/>
          <p:nvPr/>
        </p:nvGrpSpPr>
        <p:grpSpPr>
          <a:xfrm>
            <a:off x="3657600" y="3429000"/>
            <a:ext cx="684360" cy="531720"/>
            <a:chOff x="3657600" y="3429000"/>
            <a:chExt cx="684360" cy="531720"/>
          </a:xfrm>
        </p:grpSpPr>
        <p:sp>
          <p:nvSpPr>
            <p:cNvPr id="772" name="Google Shape;772;p101"/>
            <p:cNvSpPr/>
            <p:nvPr/>
          </p:nvSpPr>
          <p:spPr>
            <a:xfrm>
              <a:off x="3657600" y="3429000"/>
              <a:ext cx="227160" cy="22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101"/>
            <p:cNvSpPr/>
            <p:nvPr/>
          </p:nvSpPr>
          <p:spPr>
            <a:xfrm>
              <a:off x="3809880" y="3505320"/>
              <a:ext cx="532080" cy="455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74" name="Google Shape;774;p101"/>
          <p:cNvGrpSpPr/>
          <p:nvPr/>
        </p:nvGrpSpPr>
        <p:grpSpPr>
          <a:xfrm>
            <a:off x="5715000" y="5029200"/>
            <a:ext cx="684360" cy="531720"/>
            <a:chOff x="5715000" y="5029200"/>
            <a:chExt cx="684360" cy="531720"/>
          </a:xfrm>
        </p:grpSpPr>
        <p:sp>
          <p:nvSpPr>
            <p:cNvPr id="775" name="Google Shape;775;p101"/>
            <p:cNvSpPr/>
            <p:nvPr/>
          </p:nvSpPr>
          <p:spPr>
            <a:xfrm>
              <a:off x="5715000" y="5029200"/>
              <a:ext cx="227160" cy="227160"/>
            </a:xfrm>
            <a:prstGeom prst="ellipse">
              <a:avLst/>
            </a:pr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101"/>
            <p:cNvSpPr/>
            <p:nvPr/>
          </p:nvSpPr>
          <p:spPr>
            <a:xfrm>
              <a:off x="5867280" y="5105520"/>
              <a:ext cx="532080" cy="455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77" name="Google Shape;777;p101"/>
          <p:cNvSpPr/>
          <p:nvPr/>
        </p:nvSpPr>
        <p:spPr>
          <a:xfrm>
            <a:off x="320040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78" name="Google Shape;778;p101"/>
          <p:cNvSpPr/>
          <p:nvPr/>
        </p:nvSpPr>
        <p:spPr>
          <a:xfrm>
            <a:off x="3352680" y="48769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79" name="Google Shape;779;p101"/>
          <p:cNvSpPr/>
          <p:nvPr/>
        </p:nvSpPr>
        <p:spPr>
          <a:xfrm>
            <a:off x="31240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0" name="Google Shape;780;p101"/>
          <p:cNvSpPr/>
          <p:nvPr/>
        </p:nvSpPr>
        <p:spPr>
          <a:xfrm>
            <a:off x="2895480" y="44197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1" name="Google Shape;781;p101"/>
          <p:cNvSpPr/>
          <p:nvPr/>
        </p:nvSpPr>
        <p:spPr>
          <a:xfrm>
            <a:off x="28954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2" name="Google Shape;782;p101"/>
          <p:cNvSpPr/>
          <p:nvPr/>
        </p:nvSpPr>
        <p:spPr>
          <a:xfrm>
            <a:off x="2895480" y="3581280"/>
            <a:ext cx="15264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3" name="Google Shape;783;p101"/>
          <p:cNvSpPr/>
          <p:nvPr/>
        </p:nvSpPr>
        <p:spPr>
          <a:xfrm>
            <a:off x="28954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4" name="Google Shape;784;p101"/>
          <p:cNvSpPr/>
          <p:nvPr/>
        </p:nvSpPr>
        <p:spPr>
          <a:xfrm>
            <a:off x="2438280" y="4114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5" name="Google Shape;785;p101"/>
          <p:cNvSpPr/>
          <p:nvPr/>
        </p:nvSpPr>
        <p:spPr>
          <a:xfrm>
            <a:off x="4572000" y="38098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6" name="Google Shape;786;p101"/>
          <p:cNvSpPr/>
          <p:nvPr/>
        </p:nvSpPr>
        <p:spPr>
          <a:xfrm>
            <a:off x="670572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7" name="Google Shape;787;p101"/>
          <p:cNvSpPr/>
          <p:nvPr/>
        </p:nvSpPr>
        <p:spPr>
          <a:xfrm>
            <a:off x="7162920" y="19051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8" name="Google Shape;788;p101"/>
          <p:cNvSpPr/>
          <p:nvPr/>
        </p:nvSpPr>
        <p:spPr>
          <a:xfrm>
            <a:off x="70102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9" name="Google Shape;789;p101"/>
          <p:cNvSpPr/>
          <p:nvPr/>
        </p:nvSpPr>
        <p:spPr>
          <a:xfrm>
            <a:off x="6858000" y="22096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0" name="Google Shape;790;p101"/>
          <p:cNvSpPr/>
          <p:nvPr/>
        </p:nvSpPr>
        <p:spPr>
          <a:xfrm>
            <a:off x="7162920" y="2362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1" name="Google Shape;791;p101"/>
          <p:cNvSpPr/>
          <p:nvPr/>
        </p:nvSpPr>
        <p:spPr>
          <a:xfrm>
            <a:off x="7467480" y="2743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2" name="Google Shape;792;p101"/>
          <p:cNvSpPr/>
          <p:nvPr/>
        </p:nvSpPr>
        <p:spPr>
          <a:xfrm>
            <a:off x="571500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3" name="Google Shape;793;p101"/>
          <p:cNvSpPr/>
          <p:nvPr/>
        </p:nvSpPr>
        <p:spPr>
          <a:xfrm>
            <a:off x="6019920" y="32767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4" name="Google Shape;794;p101"/>
          <p:cNvSpPr/>
          <p:nvPr/>
        </p:nvSpPr>
        <p:spPr>
          <a:xfrm>
            <a:off x="6019920" y="48006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5" name="Google Shape;795;p101"/>
          <p:cNvSpPr/>
          <p:nvPr/>
        </p:nvSpPr>
        <p:spPr>
          <a:xfrm>
            <a:off x="6400800" y="51055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6" name="Google Shape;796;p101"/>
          <p:cNvSpPr/>
          <p:nvPr/>
        </p:nvSpPr>
        <p:spPr>
          <a:xfrm>
            <a:off x="6781680" y="4343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7" name="Google Shape;797;p101"/>
          <p:cNvSpPr/>
          <p:nvPr/>
        </p:nvSpPr>
        <p:spPr>
          <a:xfrm>
            <a:off x="5943600" y="3733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8" name="Google Shape;798;p101"/>
          <p:cNvSpPr/>
          <p:nvPr/>
        </p:nvSpPr>
        <p:spPr>
          <a:xfrm>
            <a:off x="5181480" y="41911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99" name="Google Shape;799;p101"/>
          <p:cNvSpPr/>
          <p:nvPr/>
        </p:nvSpPr>
        <p:spPr>
          <a:xfrm>
            <a:off x="716292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00" name="Google Shape;800;p101"/>
          <p:cNvSpPr/>
          <p:nvPr/>
        </p:nvSpPr>
        <p:spPr>
          <a:xfrm>
            <a:off x="7010280" y="5029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01" name="Google Shape;801;p101"/>
          <p:cNvSpPr/>
          <p:nvPr/>
        </p:nvSpPr>
        <p:spPr>
          <a:xfrm>
            <a:off x="6858000" y="40384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02" name="Google Shape;802;p101"/>
          <p:cNvSpPr/>
          <p:nvPr/>
        </p:nvSpPr>
        <p:spPr>
          <a:xfrm>
            <a:off x="7467480" y="5257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03" name="Google Shape;803;p101"/>
          <p:cNvSpPr/>
          <p:nvPr/>
        </p:nvSpPr>
        <p:spPr>
          <a:xfrm>
            <a:off x="6629400" y="2590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804" name="Google Shape;804;p101"/>
          <p:cNvGrpSpPr/>
          <p:nvPr/>
        </p:nvGrpSpPr>
        <p:grpSpPr>
          <a:xfrm>
            <a:off x="1735920" y="1447920"/>
            <a:ext cx="6568200" cy="4842360"/>
            <a:chOff x="1735920" y="1447920"/>
            <a:chExt cx="6568200" cy="4842360"/>
          </a:xfrm>
        </p:grpSpPr>
        <p:grpSp>
          <p:nvGrpSpPr>
            <p:cNvPr id="805" name="Google Shape;805;p101"/>
            <p:cNvGrpSpPr/>
            <p:nvPr/>
          </p:nvGrpSpPr>
          <p:grpSpPr>
            <a:xfrm>
              <a:off x="2362320" y="1447920"/>
              <a:ext cx="5941800" cy="4187520"/>
              <a:chOff x="2362320" y="1447920"/>
              <a:chExt cx="5941800" cy="4187520"/>
            </a:xfrm>
          </p:grpSpPr>
          <p:cxnSp>
            <p:nvCxnSpPr>
              <p:cNvPr id="806" name="Google Shape;806;p101"/>
              <p:cNvCxnSpPr/>
              <p:nvPr/>
            </p:nvCxnSpPr>
            <p:spPr>
              <a:xfrm>
                <a:off x="2362320" y="1447920"/>
                <a:ext cx="0" cy="41860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07" name="Google Shape;807;p101"/>
              <p:cNvCxnSpPr/>
              <p:nvPr/>
            </p:nvCxnSpPr>
            <p:spPr>
              <a:xfrm>
                <a:off x="2362320" y="5635440"/>
                <a:ext cx="5941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08" name="Google Shape;808;p101"/>
            <p:cNvSpPr/>
            <p:nvPr/>
          </p:nvSpPr>
          <p:spPr>
            <a:xfrm>
              <a:off x="5088600" y="583056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X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9" name="Google Shape;809;p101"/>
            <p:cNvSpPr/>
            <p:nvPr/>
          </p:nvSpPr>
          <p:spPr>
            <a:xfrm>
              <a:off x="1735920" y="278388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Y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810" name="Google Shape;810;p101"/>
          <p:cNvSpPr/>
          <p:nvPr/>
        </p:nvSpPr>
        <p:spPr>
          <a:xfrm>
            <a:off x="414360" y="3657600"/>
            <a:ext cx="1776240" cy="2288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Assign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each point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the closest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cluster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center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811" name="Google Shape;811;p101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2"/>
          <p:cNvSpPr/>
          <p:nvPr/>
        </p:nvSpPr>
        <p:spPr>
          <a:xfrm>
            <a:off x="228600" y="457200"/>
            <a:ext cx="5335560" cy="666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K-means example, step 3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9" name="Google Shape;819;p102"/>
          <p:cNvSpPr/>
          <p:nvPr/>
        </p:nvSpPr>
        <p:spPr>
          <a:xfrm>
            <a:off x="320040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0" name="Google Shape;820;p102"/>
          <p:cNvSpPr/>
          <p:nvPr/>
        </p:nvSpPr>
        <p:spPr>
          <a:xfrm>
            <a:off x="3352680" y="48769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1" name="Google Shape;821;p102"/>
          <p:cNvSpPr/>
          <p:nvPr/>
        </p:nvSpPr>
        <p:spPr>
          <a:xfrm>
            <a:off x="31240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2" name="Google Shape;822;p102"/>
          <p:cNvSpPr/>
          <p:nvPr/>
        </p:nvSpPr>
        <p:spPr>
          <a:xfrm>
            <a:off x="2895480" y="44197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3" name="Google Shape;823;p102"/>
          <p:cNvSpPr/>
          <p:nvPr/>
        </p:nvSpPr>
        <p:spPr>
          <a:xfrm>
            <a:off x="28954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4" name="Google Shape;824;p102"/>
          <p:cNvSpPr/>
          <p:nvPr/>
        </p:nvSpPr>
        <p:spPr>
          <a:xfrm>
            <a:off x="2895480" y="3581280"/>
            <a:ext cx="15264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5" name="Google Shape;825;p102"/>
          <p:cNvSpPr/>
          <p:nvPr/>
        </p:nvSpPr>
        <p:spPr>
          <a:xfrm>
            <a:off x="28954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6" name="Google Shape;826;p102"/>
          <p:cNvSpPr/>
          <p:nvPr/>
        </p:nvSpPr>
        <p:spPr>
          <a:xfrm>
            <a:off x="2438280" y="4114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7" name="Google Shape;827;p102"/>
          <p:cNvSpPr/>
          <p:nvPr/>
        </p:nvSpPr>
        <p:spPr>
          <a:xfrm>
            <a:off x="4572000" y="38098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8" name="Google Shape;828;p102"/>
          <p:cNvSpPr/>
          <p:nvPr/>
        </p:nvSpPr>
        <p:spPr>
          <a:xfrm>
            <a:off x="670572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29" name="Google Shape;829;p102"/>
          <p:cNvSpPr/>
          <p:nvPr/>
        </p:nvSpPr>
        <p:spPr>
          <a:xfrm>
            <a:off x="7162920" y="19051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0" name="Google Shape;830;p102"/>
          <p:cNvSpPr/>
          <p:nvPr/>
        </p:nvSpPr>
        <p:spPr>
          <a:xfrm>
            <a:off x="70102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1" name="Google Shape;831;p102"/>
          <p:cNvSpPr/>
          <p:nvPr/>
        </p:nvSpPr>
        <p:spPr>
          <a:xfrm>
            <a:off x="6858000" y="22096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2" name="Google Shape;832;p102"/>
          <p:cNvSpPr/>
          <p:nvPr/>
        </p:nvSpPr>
        <p:spPr>
          <a:xfrm>
            <a:off x="7162920" y="2362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3" name="Google Shape;833;p102"/>
          <p:cNvSpPr/>
          <p:nvPr/>
        </p:nvSpPr>
        <p:spPr>
          <a:xfrm>
            <a:off x="7467480" y="2743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4" name="Google Shape;834;p102"/>
          <p:cNvSpPr/>
          <p:nvPr/>
        </p:nvSpPr>
        <p:spPr>
          <a:xfrm>
            <a:off x="571500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5" name="Google Shape;835;p102"/>
          <p:cNvSpPr/>
          <p:nvPr/>
        </p:nvSpPr>
        <p:spPr>
          <a:xfrm>
            <a:off x="6019920" y="32767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6" name="Google Shape;836;p102"/>
          <p:cNvSpPr/>
          <p:nvPr/>
        </p:nvSpPr>
        <p:spPr>
          <a:xfrm>
            <a:off x="6019920" y="48006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7" name="Google Shape;837;p102"/>
          <p:cNvSpPr/>
          <p:nvPr/>
        </p:nvSpPr>
        <p:spPr>
          <a:xfrm>
            <a:off x="6400800" y="51055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8" name="Google Shape;838;p102"/>
          <p:cNvSpPr/>
          <p:nvPr/>
        </p:nvSpPr>
        <p:spPr>
          <a:xfrm>
            <a:off x="6781680" y="4343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39" name="Google Shape;839;p102"/>
          <p:cNvSpPr/>
          <p:nvPr/>
        </p:nvSpPr>
        <p:spPr>
          <a:xfrm>
            <a:off x="5943600" y="3733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40" name="Google Shape;840;p102"/>
          <p:cNvSpPr/>
          <p:nvPr/>
        </p:nvSpPr>
        <p:spPr>
          <a:xfrm>
            <a:off x="5181480" y="41911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41" name="Google Shape;841;p102"/>
          <p:cNvSpPr/>
          <p:nvPr/>
        </p:nvSpPr>
        <p:spPr>
          <a:xfrm>
            <a:off x="716292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42" name="Google Shape;842;p102"/>
          <p:cNvSpPr/>
          <p:nvPr/>
        </p:nvSpPr>
        <p:spPr>
          <a:xfrm>
            <a:off x="7010280" y="5029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43" name="Google Shape;843;p102"/>
          <p:cNvSpPr/>
          <p:nvPr/>
        </p:nvSpPr>
        <p:spPr>
          <a:xfrm>
            <a:off x="6858000" y="40384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44" name="Google Shape;844;p102"/>
          <p:cNvSpPr/>
          <p:nvPr/>
        </p:nvSpPr>
        <p:spPr>
          <a:xfrm>
            <a:off x="7467480" y="5257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45" name="Google Shape;845;p102"/>
          <p:cNvSpPr/>
          <p:nvPr/>
        </p:nvSpPr>
        <p:spPr>
          <a:xfrm>
            <a:off x="6629400" y="2590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846" name="Google Shape;846;p102"/>
          <p:cNvGrpSpPr/>
          <p:nvPr/>
        </p:nvGrpSpPr>
        <p:grpSpPr>
          <a:xfrm>
            <a:off x="3504960" y="2438280"/>
            <a:ext cx="2894040" cy="2588760"/>
            <a:chOff x="3504960" y="2438280"/>
            <a:chExt cx="2894040" cy="2588760"/>
          </a:xfrm>
        </p:grpSpPr>
        <p:cxnSp>
          <p:nvCxnSpPr>
            <p:cNvPr id="847" name="Google Shape;847;p102"/>
            <p:cNvCxnSpPr/>
            <p:nvPr/>
          </p:nvCxnSpPr>
          <p:spPr>
            <a:xfrm>
              <a:off x="4725000" y="2438280"/>
              <a:ext cx="1521360" cy="0"/>
            </a:xfrm>
            <a:prstGeom prst="straightConnector1">
              <a:avLst/>
            </a:prstGeom>
            <a:noFill/>
            <a:ln w="572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848" name="Google Shape;848;p102"/>
            <p:cNvCxnSpPr/>
            <p:nvPr/>
          </p:nvCxnSpPr>
          <p:spPr>
            <a:xfrm flipH="1">
              <a:off x="3504960" y="3733200"/>
              <a:ext cx="223560" cy="607680"/>
            </a:xfrm>
            <a:prstGeom prst="straightConnector1">
              <a:avLst/>
            </a:prstGeom>
            <a:noFill/>
            <a:ln w="572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849" name="Google Shape;849;p102"/>
            <p:cNvCxnSpPr/>
            <p:nvPr/>
          </p:nvCxnSpPr>
          <p:spPr>
            <a:xfrm rot="10800000" flipH="1">
              <a:off x="5943600" y="4264200"/>
              <a:ext cx="455400" cy="762840"/>
            </a:xfrm>
            <a:prstGeom prst="straightConnector1">
              <a:avLst/>
            </a:prstGeom>
            <a:noFill/>
            <a:ln w="572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</p:grpSp>
      <p:grpSp>
        <p:nvGrpSpPr>
          <p:cNvPr id="850" name="Google Shape;850;p102"/>
          <p:cNvGrpSpPr/>
          <p:nvPr/>
        </p:nvGrpSpPr>
        <p:grpSpPr>
          <a:xfrm>
            <a:off x="1735920" y="1447920"/>
            <a:ext cx="6568200" cy="4842360"/>
            <a:chOff x="1735920" y="1447920"/>
            <a:chExt cx="6568200" cy="4842360"/>
          </a:xfrm>
        </p:grpSpPr>
        <p:grpSp>
          <p:nvGrpSpPr>
            <p:cNvPr id="851" name="Google Shape;851;p102"/>
            <p:cNvGrpSpPr/>
            <p:nvPr/>
          </p:nvGrpSpPr>
          <p:grpSpPr>
            <a:xfrm>
              <a:off x="2362320" y="1447920"/>
              <a:ext cx="5941800" cy="4187520"/>
              <a:chOff x="2362320" y="1447920"/>
              <a:chExt cx="5941800" cy="4187520"/>
            </a:xfrm>
          </p:grpSpPr>
          <p:cxnSp>
            <p:nvCxnSpPr>
              <p:cNvPr id="852" name="Google Shape;852;p102"/>
              <p:cNvCxnSpPr/>
              <p:nvPr/>
            </p:nvCxnSpPr>
            <p:spPr>
              <a:xfrm>
                <a:off x="2362320" y="1447920"/>
                <a:ext cx="0" cy="41860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53" name="Google Shape;853;p102"/>
              <p:cNvCxnSpPr/>
              <p:nvPr/>
            </p:nvCxnSpPr>
            <p:spPr>
              <a:xfrm>
                <a:off x="2362320" y="5635440"/>
                <a:ext cx="5941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54" name="Google Shape;854;p102"/>
            <p:cNvSpPr/>
            <p:nvPr/>
          </p:nvSpPr>
          <p:spPr>
            <a:xfrm>
              <a:off x="5088600" y="583056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X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5" name="Google Shape;855;p102"/>
            <p:cNvSpPr/>
            <p:nvPr/>
          </p:nvSpPr>
          <p:spPr>
            <a:xfrm>
              <a:off x="1735920" y="278388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Y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856" name="Google Shape;856;p102"/>
          <p:cNvSpPr/>
          <p:nvPr/>
        </p:nvSpPr>
        <p:spPr>
          <a:xfrm>
            <a:off x="228600" y="3505320"/>
            <a:ext cx="2133720" cy="2288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Move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each cluster center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the mean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of each cluster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57" name="Google Shape;857;p102"/>
          <p:cNvGrpSpPr/>
          <p:nvPr/>
        </p:nvGrpSpPr>
        <p:grpSpPr>
          <a:xfrm>
            <a:off x="6172200" y="2286000"/>
            <a:ext cx="684360" cy="586440"/>
            <a:chOff x="6172200" y="2286000"/>
            <a:chExt cx="684360" cy="586440"/>
          </a:xfrm>
        </p:grpSpPr>
        <p:sp>
          <p:nvSpPr>
            <p:cNvPr id="858" name="Google Shape;858;p102"/>
            <p:cNvSpPr/>
            <p:nvPr/>
          </p:nvSpPr>
          <p:spPr>
            <a:xfrm>
              <a:off x="6172200" y="2286000"/>
              <a:ext cx="227160" cy="227160"/>
            </a:xfrm>
            <a:prstGeom prst="ellipse">
              <a:avLst/>
            </a:prstGeom>
            <a:solidFill>
              <a:srgbClr val="80008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102"/>
            <p:cNvSpPr/>
            <p:nvPr/>
          </p:nvSpPr>
          <p:spPr>
            <a:xfrm>
              <a:off x="6324480" y="2362320"/>
              <a:ext cx="532080" cy="5101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60" name="Google Shape;860;p102"/>
          <p:cNvGrpSpPr/>
          <p:nvPr/>
        </p:nvGrpSpPr>
        <p:grpSpPr>
          <a:xfrm>
            <a:off x="3657600" y="3429000"/>
            <a:ext cx="684360" cy="531720"/>
            <a:chOff x="3657600" y="3429000"/>
            <a:chExt cx="684360" cy="531720"/>
          </a:xfrm>
        </p:grpSpPr>
        <p:sp>
          <p:nvSpPr>
            <p:cNvPr id="861" name="Google Shape;861;p102"/>
            <p:cNvSpPr/>
            <p:nvPr/>
          </p:nvSpPr>
          <p:spPr>
            <a:xfrm>
              <a:off x="3657600" y="3429000"/>
              <a:ext cx="227160" cy="22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102"/>
            <p:cNvSpPr/>
            <p:nvPr/>
          </p:nvSpPr>
          <p:spPr>
            <a:xfrm>
              <a:off x="3809880" y="3505320"/>
              <a:ext cx="532080" cy="455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63" name="Google Shape;863;p102"/>
          <p:cNvGrpSpPr/>
          <p:nvPr/>
        </p:nvGrpSpPr>
        <p:grpSpPr>
          <a:xfrm>
            <a:off x="3429000" y="4343400"/>
            <a:ext cx="684360" cy="531720"/>
            <a:chOff x="3429000" y="4343400"/>
            <a:chExt cx="684360" cy="531720"/>
          </a:xfrm>
        </p:grpSpPr>
        <p:sp>
          <p:nvSpPr>
            <p:cNvPr id="864" name="Google Shape;864;p102"/>
            <p:cNvSpPr/>
            <p:nvPr/>
          </p:nvSpPr>
          <p:spPr>
            <a:xfrm>
              <a:off x="3429000" y="4343400"/>
              <a:ext cx="227160" cy="22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102"/>
            <p:cNvSpPr/>
            <p:nvPr/>
          </p:nvSpPr>
          <p:spPr>
            <a:xfrm>
              <a:off x="3581280" y="4419720"/>
              <a:ext cx="532080" cy="455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66" name="Google Shape;866;p102"/>
          <p:cNvGrpSpPr/>
          <p:nvPr/>
        </p:nvGrpSpPr>
        <p:grpSpPr>
          <a:xfrm>
            <a:off x="4419720" y="2286000"/>
            <a:ext cx="684000" cy="586440"/>
            <a:chOff x="4419720" y="2286000"/>
            <a:chExt cx="684000" cy="586440"/>
          </a:xfrm>
        </p:grpSpPr>
        <p:sp>
          <p:nvSpPr>
            <p:cNvPr id="867" name="Google Shape;867;p102"/>
            <p:cNvSpPr/>
            <p:nvPr/>
          </p:nvSpPr>
          <p:spPr>
            <a:xfrm>
              <a:off x="4419720" y="2286000"/>
              <a:ext cx="226800" cy="227160"/>
            </a:xfrm>
            <a:prstGeom prst="ellipse">
              <a:avLst/>
            </a:prstGeom>
            <a:solidFill>
              <a:srgbClr val="80008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102"/>
            <p:cNvSpPr/>
            <p:nvPr/>
          </p:nvSpPr>
          <p:spPr>
            <a:xfrm>
              <a:off x="4572000" y="2362320"/>
              <a:ext cx="531720" cy="5101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69" name="Google Shape;869;p102"/>
          <p:cNvGrpSpPr/>
          <p:nvPr/>
        </p:nvGrpSpPr>
        <p:grpSpPr>
          <a:xfrm>
            <a:off x="5715000" y="5029200"/>
            <a:ext cx="684360" cy="531720"/>
            <a:chOff x="5715000" y="5029200"/>
            <a:chExt cx="684360" cy="531720"/>
          </a:xfrm>
        </p:grpSpPr>
        <p:sp>
          <p:nvSpPr>
            <p:cNvPr id="870" name="Google Shape;870;p102"/>
            <p:cNvSpPr/>
            <p:nvPr/>
          </p:nvSpPr>
          <p:spPr>
            <a:xfrm>
              <a:off x="5715000" y="5029200"/>
              <a:ext cx="227160" cy="227160"/>
            </a:xfrm>
            <a:prstGeom prst="ellipse">
              <a:avLst/>
            </a:pr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102"/>
            <p:cNvSpPr/>
            <p:nvPr/>
          </p:nvSpPr>
          <p:spPr>
            <a:xfrm>
              <a:off x="5867280" y="5105520"/>
              <a:ext cx="532080" cy="455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72" name="Google Shape;872;p102"/>
          <p:cNvGrpSpPr/>
          <p:nvPr/>
        </p:nvGrpSpPr>
        <p:grpSpPr>
          <a:xfrm>
            <a:off x="6324480" y="4038480"/>
            <a:ext cx="684360" cy="532080"/>
            <a:chOff x="6324480" y="4038480"/>
            <a:chExt cx="684360" cy="532080"/>
          </a:xfrm>
        </p:grpSpPr>
        <p:sp>
          <p:nvSpPr>
            <p:cNvPr id="873" name="Google Shape;873;p102"/>
            <p:cNvSpPr/>
            <p:nvPr/>
          </p:nvSpPr>
          <p:spPr>
            <a:xfrm>
              <a:off x="6324480" y="4038480"/>
              <a:ext cx="227160" cy="227160"/>
            </a:xfrm>
            <a:prstGeom prst="ellipse">
              <a:avLst/>
            </a:pr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102"/>
            <p:cNvSpPr/>
            <p:nvPr/>
          </p:nvSpPr>
          <p:spPr>
            <a:xfrm>
              <a:off x="6477120" y="4114800"/>
              <a:ext cx="531720" cy="455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875" name="Google Shape;875;p102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3"/>
          <p:cNvSpPr/>
          <p:nvPr/>
        </p:nvSpPr>
        <p:spPr>
          <a:xfrm>
            <a:off x="304920" y="457200"/>
            <a:ext cx="6324480" cy="666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K-means example, step 4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3" name="Google Shape;883;p103"/>
          <p:cNvSpPr/>
          <p:nvPr/>
        </p:nvSpPr>
        <p:spPr>
          <a:xfrm>
            <a:off x="320040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84" name="Google Shape;884;p103"/>
          <p:cNvSpPr/>
          <p:nvPr/>
        </p:nvSpPr>
        <p:spPr>
          <a:xfrm>
            <a:off x="3352680" y="48769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85" name="Google Shape;885;p103"/>
          <p:cNvSpPr/>
          <p:nvPr/>
        </p:nvSpPr>
        <p:spPr>
          <a:xfrm>
            <a:off x="31240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86" name="Google Shape;886;p103"/>
          <p:cNvSpPr/>
          <p:nvPr/>
        </p:nvSpPr>
        <p:spPr>
          <a:xfrm>
            <a:off x="2895480" y="44197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87" name="Google Shape;887;p103"/>
          <p:cNvSpPr/>
          <p:nvPr/>
        </p:nvSpPr>
        <p:spPr>
          <a:xfrm>
            <a:off x="28954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88" name="Google Shape;888;p103"/>
          <p:cNvSpPr/>
          <p:nvPr/>
        </p:nvSpPr>
        <p:spPr>
          <a:xfrm>
            <a:off x="2895480" y="3581280"/>
            <a:ext cx="15264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89" name="Google Shape;889;p103"/>
          <p:cNvSpPr/>
          <p:nvPr/>
        </p:nvSpPr>
        <p:spPr>
          <a:xfrm>
            <a:off x="28954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0" name="Google Shape;890;p103"/>
          <p:cNvSpPr/>
          <p:nvPr/>
        </p:nvSpPr>
        <p:spPr>
          <a:xfrm>
            <a:off x="2438280" y="4114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1" name="Google Shape;891;p103"/>
          <p:cNvSpPr/>
          <p:nvPr/>
        </p:nvSpPr>
        <p:spPr>
          <a:xfrm>
            <a:off x="4572000" y="38098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2" name="Google Shape;892;p103"/>
          <p:cNvSpPr/>
          <p:nvPr/>
        </p:nvSpPr>
        <p:spPr>
          <a:xfrm>
            <a:off x="670572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3" name="Google Shape;893;p103"/>
          <p:cNvSpPr/>
          <p:nvPr/>
        </p:nvSpPr>
        <p:spPr>
          <a:xfrm>
            <a:off x="7162920" y="19051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4" name="Google Shape;894;p103"/>
          <p:cNvSpPr/>
          <p:nvPr/>
        </p:nvSpPr>
        <p:spPr>
          <a:xfrm>
            <a:off x="70102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5" name="Google Shape;895;p103"/>
          <p:cNvSpPr/>
          <p:nvPr/>
        </p:nvSpPr>
        <p:spPr>
          <a:xfrm>
            <a:off x="6858000" y="22096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6" name="Google Shape;896;p103"/>
          <p:cNvSpPr/>
          <p:nvPr/>
        </p:nvSpPr>
        <p:spPr>
          <a:xfrm>
            <a:off x="7162920" y="2362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7" name="Google Shape;897;p103"/>
          <p:cNvSpPr/>
          <p:nvPr/>
        </p:nvSpPr>
        <p:spPr>
          <a:xfrm>
            <a:off x="7467480" y="2743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8" name="Google Shape;898;p103"/>
          <p:cNvSpPr/>
          <p:nvPr/>
        </p:nvSpPr>
        <p:spPr>
          <a:xfrm>
            <a:off x="571500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99" name="Google Shape;899;p103"/>
          <p:cNvSpPr/>
          <p:nvPr/>
        </p:nvSpPr>
        <p:spPr>
          <a:xfrm>
            <a:off x="6019920" y="32767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00" name="Google Shape;900;p103"/>
          <p:cNvSpPr/>
          <p:nvPr/>
        </p:nvSpPr>
        <p:spPr>
          <a:xfrm>
            <a:off x="6019920" y="48006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01" name="Google Shape;901;p103"/>
          <p:cNvSpPr/>
          <p:nvPr/>
        </p:nvSpPr>
        <p:spPr>
          <a:xfrm>
            <a:off x="6400800" y="51055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02" name="Google Shape;902;p103"/>
          <p:cNvSpPr/>
          <p:nvPr/>
        </p:nvSpPr>
        <p:spPr>
          <a:xfrm>
            <a:off x="6781680" y="4343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03" name="Google Shape;903;p103"/>
          <p:cNvSpPr/>
          <p:nvPr/>
        </p:nvSpPr>
        <p:spPr>
          <a:xfrm>
            <a:off x="5943600" y="3733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04" name="Google Shape;904;p103"/>
          <p:cNvSpPr/>
          <p:nvPr/>
        </p:nvSpPr>
        <p:spPr>
          <a:xfrm>
            <a:off x="5181480" y="41911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05" name="Google Shape;905;p103"/>
          <p:cNvSpPr/>
          <p:nvPr/>
        </p:nvSpPr>
        <p:spPr>
          <a:xfrm>
            <a:off x="716292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06" name="Google Shape;906;p103"/>
          <p:cNvSpPr/>
          <p:nvPr/>
        </p:nvSpPr>
        <p:spPr>
          <a:xfrm>
            <a:off x="7010280" y="5029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07" name="Google Shape;907;p103"/>
          <p:cNvSpPr/>
          <p:nvPr/>
        </p:nvSpPr>
        <p:spPr>
          <a:xfrm>
            <a:off x="6858000" y="40384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08" name="Google Shape;908;p103"/>
          <p:cNvSpPr/>
          <p:nvPr/>
        </p:nvSpPr>
        <p:spPr>
          <a:xfrm>
            <a:off x="7467480" y="5257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09" name="Google Shape;909;p103"/>
          <p:cNvSpPr/>
          <p:nvPr/>
        </p:nvSpPr>
        <p:spPr>
          <a:xfrm>
            <a:off x="6629400" y="2590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910" name="Google Shape;910;p103"/>
          <p:cNvGrpSpPr/>
          <p:nvPr/>
        </p:nvGrpSpPr>
        <p:grpSpPr>
          <a:xfrm>
            <a:off x="1735920" y="1447920"/>
            <a:ext cx="6568200" cy="4842360"/>
            <a:chOff x="1735920" y="1447920"/>
            <a:chExt cx="6568200" cy="4842360"/>
          </a:xfrm>
        </p:grpSpPr>
        <p:grpSp>
          <p:nvGrpSpPr>
            <p:cNvPr id="911" name="Google Shape;911;p103"/>
            <p:cNvGrpSpPr/>
            <p:nvPr/>
          </p:nvGrpSpPr>
          <p:grpSpPr>
            <a:xfrm>
              <a:off x="2362320" y="1447920"/>
              <a:ext cx="5941800" cy="4187520"/>
              <a:chOff x="2362320" y="1447920"/>
              <a:chExt cx="5941800" cy="4187520"/>
            </a:xfrm>
          </p:grpSpPr>
          <p:cxnSp>
            <p:nvCxnSpPr>
              <p:cNvPr id="912" name="Google Shape;912;p103"/>
              <p:cNvCxnSpPr/>
              <p:nvPr/>
            </p:nvCxnSpPr>
            <p:spPr>
              <a:xfrm>
                <a:off x="2362320" y="1447920"/>
                <a:ext cx="0" cy="41860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913" name="Google Shape;913;p103"/>
              <p:cNvCxnSpPr/>
              <p:nvPr/>
            </p:nvCxnSpPr>
            <p:spPr>
              <a:xfrm>
                <a:off x="2362320" y="5635440"/>
                <a:ext cx="5941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914" name="Google Shape;914;p103"/>
            <p:cNvSpPr/>
            <p:nvPr/>
          </p:nvSpPr>
          <p:spPr>
            <a:xfrm>
              <a:off x="5088600" y="583056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X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5" name="Google Shape;915;p103"/>
            <p:cNvSpPr/>
            <p:nvPr/>
          </p:nvSpPr>
          <p:spPr>
            <a:xfrm>
              <a:off x="1735920" y="278388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Y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16" name="Google Shape;916;p103"/>
          <p:cNvSpPr/>
          <p:nvPr/>
        </p:nvSpPr>
        <p:spPr>
          <a:xfrm>
            <a:off x="152280" y="2286000"/>
            <a:ext cx="2133720" cy="4117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Reassign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points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closest to a different new cluster center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>
                <a:solidFill>
                  <a:srgbClr val="E5405D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Q: Which points are reassigned?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17" name="Google Shape;917;p103"/>
          <p:cNvGrpSpPr/>
          <p:nvPr/>
        </p:nvGrpSpPr>
        <p:grpSpPr>
          <a:xfrm>
            <a:off x="6172200" y="2286000"/>
            <a:ext cx="684360" cy="586440"/>
            <a:chOff x="6172200" y="2286000"/>
            <a:chExt cx="684360" cy="586440"/>
          </a:xfrm>
        </p:grpSpPr>
        <p:sp>
          <p:nvSpPr>
            <p:cNvPr id="918" name="Google Shape;918;p103"/>
            <p:cNvSpPr/>
            <p:nvPr/>
          </p:nvSpPr>
          <p:spPr>
            <a:xfrm>
              <a:off x="6172200" y="2286000"/>
              <a:ext cx="227160" cy="227160"/>
            </a:xfrm>
            <a:prstGeom prst="ellipse">
              <a:avLst/>
            </a:prstGeom>
            <a:solidFill>
              <a:srgbClr val="80008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103"/>
            <p:cNvSpPr/>
            <p:nvPr/>
          </p:nvSpPr>
          <p:spPr>
            <a:xfrm>
              <a:off x="6324480" y="2362320"/>
              <a:ext cx="532080" cy="5101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20" name="Google Shape;920;p103"/>
          <p:cNvGrpSpPr/>
          <p:nvPr/>
        </p:nvGrpSpPr>
        <p:grpSpPr>
          <a:xfrm>
            <a:off x="3429000" y="4343400"/>
            <a:ext cx="684360" cy="531720"/>
            <a:chOff x="3429000" y="4343400"/>
            <a:chExt cx="684360" cy="531720"/>
          </a:xfrm>
        </p:grpSpPr>
        <p:sp>
          <p:nvSpPr>
            <p:cNvPr id="921" name="Google Shape;921;p103"/>
            <p:cNvSpPr/>
            <p:nvPr/>
          </p:nvSpPr>
          <p:spPr>
            <a:xfrm>
              <a:off x="3429000" y="4343400"/>
              <a:ext cx="227160" cy="22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103"/>
            <p:cNvSpPr/>
            <p:nvPr/>
          </p:nvSpPr>
          <p:spPr>
            <a:xfrm>
              <a:off x="3581280" y="4419720"/>
              <a:ext cx="532080" cy="455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23" name="Google Shape;923;p103"/>
          <p:cNvGrpSpPr/>
          <p:nvPr/>
        </p:nvGrpSpPr>
        <p:grpSpPr>
          <a:xfrm>
            <a:off x="6324480" y="4038480"/>
            <a:ext cx="684360" cy="532080"/>
            <a:chOff x="6324480" y="4038480"/>
            <a:chExt cx="684360" cy="532080"/>
          </a:xfrm>
        </p:grpSpPr>
        <p:sp>
          <p:nvSpPr>
            <p:cNvPr id="924" name="Google Shape;924;p103"/>
            <p:cNvSpPr/>
            <p:nvPr/>
          </p:nvSpPr>
          <p:spPr>
            <a:xfrm>
              <a:off x="6324480" y="4038480"/>
              <a:ext cx="227160" cy="227160"/>
            </a:xfrm>
            <a:prstGeom prst="ellipse">
              <a:avLst/>
            </a:pr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103"/>
            <p:cNvSpPr/>
            <p:nvPr/>
          </p:nvSpPr>
          <p:spPr>
            <a:xfrm>
              <a:off x="6477120" y="4114800"/>
              <a:ext cx="531720" cy="455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926" name="Google Shape;926;p103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4"/>
          <p:cNvSpPr/>
          <p:nvPr/>
        </p:nvSpPr>
        <p:spPr>
          <a:xfrm>
            <a:off x="228600" y="533520"/>
            <a:ext cx="6858000" cy="533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K-means example, step 4 …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4" name="Google Shape;934;p104"/>
          <p:cNvSpPr/>
          <p:nvPr/>
        </p:nvSpPr>
        <p:spPr>
          <a:xfrm>
            <a:off x="320040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35" name="Google Shape;935;p104"/>
          <p:cNvSpPr/>
          <p:nvPr/>
        </p:nvSpPr>
        <p:spPr>
          <a:xfrm>
            <a:off x="3352680" y="48769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36" name="Google Shape;936;p104"/>
          <p:cNvSpPr/>
          <p:nvPr/>
        </p:nvSpPr>
        <p:spPr>
          <a:xfrm>
            <a:off x="31240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37" name="Google Shape;937;p104"/>
          <p:cNvSpPr/>
          <p:nvPr/>
        </p:nvSpPr>
        <p:spPr>
          <a:xfrm>
            <a:off x="2895480" y="44197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38" name="Google Shape;938;p104"/>
          <p:cNvSpPr/>
          <p:nvPr/>
        </p:nvSpPr>
        <p:spPr>
          <a:xfrm>
            <a:off x="28954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39" name="Google Shape;939;p104"/>
          <p:cNvSpPr/>
          <p:nvPr/>
        </p:nvSpPr>
        <p:spPr>
          <a:xfrm>
            <a:off x="2895480" y="3581280"/>
            <a:ext cx="15264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0" name="Google Shape;940;p104"/>
          <p:cNvSpPr/>
          <p:nvPr/>
        </p:nvSpPr>
        <p:spPr>
          <a:xfrm>
            <a:off x="28954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1" name="Google Shape;941;p104"/>
          <p:cNvSpPr/>
          <p:nvPr/>
        </p:nvSpPr>
        <p:spPr>
          <a:xfrm>
            <a:off x="2438280" y="4114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2" name="Google Shape;942;p104"/>
          <p:cNvSpPr/>
          <p:nvPr/>
        </p:nvSpPr>
        <p:spPr>
          <a:xfrm>
            <a:off x="4572000" y="38098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3" name="Google Shape;943;p104"/>
          <p:cNvSpPr/>
          <p:nvPr/>
        </p:nvSpPr>
        <p:spPr>
          <a:xfrm>
            <a:off x="670572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4" name="Google Shape;944;p104"/>
          <p:cNvSpPr/>
          <p:nvPr/>
        </p:nvSpPr>
        <p:spPr>
          <a:xfrm>
            <a:off x="7162920" y="19051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5" name="Google Shape;945;p104"/>
          <p:cNvSpPr/>
          <p:nvPr/>
        </p:nvSpPr>
        <p:spPr>
          <a:xfrm>
            <a:off x="70102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6" name="Google Shape;946;p104"/>
          <p:cNvSpPr/>
          <p:nvPr/>
        </p:nvSpPr>
        <p:spPr>
          <a:xfrm>
            <a:off x="6858000" y="22096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7" name="Google Shape;947;p104"/>
          <p:cNvSpPr/>
          <p:nvPr/>
        </p:nvSpPr>
        <p:spPr>
          <a:xfrm>
            <a:off x="7162920" y="2362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8" name="Google Shape;948;p104"/>
          <p:cNvSpPr/>
          <p:nvPr/>
        </p:nvSpPr>
        <p:spPr>
          <a:xfrm>
            <a:off x="7467480" y="2743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9" name="Google Shape;949;p104"/>
          <p:cNvSpPr/>
          <p:nvPr/>
        </p:nvSpPr>
        <p:spPr>
          <a:xfrm>
            <a:off x="571500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50" name="Google Shape;950;p104"/>
          <p:cNvSpPr/>
          <p:nvPr/>
        </p:nvSpPr>
        <p:spPr>
          <a:xfrm>
            <a:off x="6019920" y="32767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51" name="Google Shape;951;p104"/>
          <p:cNvSpPr/>
          <p:nvPr/>
        </p:nvSpPr>
        <p:spPr>
          <a:xfrm>
            <a:off x="6019920" y="48006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52" name="Google Shape;952;p104"/>
          <p:cNvSpPr/>
          <p:nvPr/>
        </p:nvSpPr>
        <p:spPr>
          <a:xfrm>
            <a:off x="6400800" y="51055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53" name="Google Shape;953;p104"/>
          <p:cNvSpPr/>
          <p:nvPr/>
        </p:nvSpPr>
        <p:spPr>
          <a:xfrm>
            <a:off x="6781680" y="4343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54" name="Google Shape;954;p104"/>
          <p:cNvSpPr/>
          <p:nvPr/>
        </p:nvSpPr>
        <p:spPr>
          <a:xfrm>
            <a:off x="5943600" y="3733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55" name="Google Shape;955;p104"/>
          <p:cNvSpPr/>
          <p:nvPr/>
        </p:nvSpPr>
        <p:spPr>
          <a:xfrm>
            <a:off x="5181480" y="41911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56" name="Google Shape;956;p104"/>
          <p:cNvSpPr/>
          <p:nvPr/>
        </p:nvSpPr>
        <p:spPr>
          <a:xfrm>
            <a:off x="716292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57" name="Google Shape;957;p104"/>
          <p:cNvSpPr/>
          <p:nvPr/>
        </p:nvSpPr>
        <p:spPr>
          <a:xfrm>
            <a:off x="7010280" y="5029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58" name="Google Shape;958;p104"/>
          <p:cNvSpPr/>
          <p:nvPr/>
        </p:nvSpPr>
        <p:spPr>
          <a:xfrm>
            <a:off x="6858000" y="40384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59" name="Google Shape;959;p104"/>
          <p:cNvSpPr/>
          <p:nvPr/>
        </p:nvSpPr>
        <p:spPr>
          <a:xfrm>
            <a:off x="7467480" y="5257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60" name="Google Shape;960;p104"/>
          <p:cNvSpPr/>
          <p:nvPr/>
        </p:nvSpPr>
        <p:spPr>
          <a:xfrm>
            <a:off x="6629400" y="2590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961" name="Google Shape;961;p104"/>
          <p:cNvGrpSpPr/>
          <p:nvPr/>
        </p:nvGrpSpPr>
        <p:grpSpPr>
          <a:xfrm>
            <a:off x="1735920" y="1447920"/>
            <a:ext cx="6568200" cy="4842360"/>
            <a:chOff x="1735920" y="1447920"/>
            <a:chExt cx="6568200" cy="4842360"/>
          </a:xfrm>
        </p:grpSpPr>
        <p:grpSp>
          <p:nvGrpSpPr>
            <p:cNvPr id="962" name="Google Shape;962;p104"/>
            <p:cNvGrpSpPr/>
            <p:nvPr/>
          </p:nvGrpSpPr>
          <p:grpSpPr>
            <a:xfrm>
              <a:off x="2362320" y="1447920"/>
              <a:ext cx="5941800" cy="4187520"/>
              <a:chOff x="2362320" y="1447920"/>
              <a:chExt cx="5941800" cy="4187520"/>
            </a:xfrm>
          </p:grpSpPr>
          <p:cxnSp>
            <p:nvCxnSpPr>
              <p:cNvPr id="963" name="Google Shape;963;p104"/>
              <p:cNvCxnSpPr/>
              <p:nvPr/>
            </p:nvCxnSpPr>
            <p:spPr>
              <a:xfrm>
                <a:off x="2362320" y="1447920"/>
                <a:ext cx="0" cy="41860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964" name="Google Shape;964;p104"/>
              <p:cNvCxnSpPr/>
              <p:nvPr/>
            </p:nvCxnSpPr>
            <p:spPr>
              <a:xfrm>
                <a:off x="2362320" y="5635440"/>
                <a:ext cx="5941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965" name="Google Shape;965;p104"/>
            <p:cNvSpPr/>
            <p:nvPr/>
          </p:nvSpPr>
          <p:spPr>
            <a:xfrm>
              <a:off x="5088600" y="583056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X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6" name="Google Shape;966;p104"/>
            <p:cNvSpPr/>
            <p:nvPr/>
          </p:nvSpPr>
          <p:spPr>
            <a:xfrm>
              <a:off x="1735920" y="278388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Y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67" name="Google Shape;967;p104"/>
          <p:cNvSpPr/>
          <p:nvPr/>
        </p:nvSpPr>
        <p:spPr>
          <a:xfrm>
            <a:off x="304920" y="3276720"/>
            <a:ext cx="1828800" cy="1191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A: three points with animation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8" name="Google Shape;968;p104"/>
          <p:cNvSpPr/>
          <p:nvPr/>
        </p:nvSpPr>
        <p:spPr>
          <a:xfrm>
            <a:off x="1295280" y="2208240"/>
            <a:ext cx="1600560" cy="1527480"/>
          </a:xfrm>
          <a:custGeom>
            <a:avLst/>
            <a:gdLst/>
            <a:ahLst/>
            <a:cxnLst/>
            <a:rect l="l" t="t" r="r" b="b"/>
            <a:pathLst>
              <a:path w="4446" h="4243" extrusionOk="0">
                <a:moveTo>
                  <a:pt x="0" y="4242"/>
                </a:moveTo>
                <a:lnTo>
                  <a:pt x="444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sm" len="sm"/>
          </a:ln>
        </p:spPr>
      </p:sp>
      <p:sp>
        <p:nvSpPr>
          <p:cNvPr id="969" name="Google Shape;969;p104"/>
          <p:cNvSpPr/>
          <p:nvPr/>
        </p:nvSpPr>
        <p:spPr>
          <a:xfrm>
            <a:off x="1371600" y="3733920"/>
            <a:ext cx="3200760" cy="152640"/>
          </a:xfrm>
          <a:custGeom>
            <a:avLst/>
            <a:gdLst/>
            <a:ahLst/>
            <a:cxnLst/>
            <a:rect l="l" t="t" r="r" b="b"/>
            <a:pathLst>
              <a:path w="8891" h="424" extrusionOk="0">
                <a:moveTo>
                  <a:pt x="0" y="0"/>
                </a:moveTo>
                <a:lnTo>
                  <a:pt x="8890" y="42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sm" len="sm"/>
          </a:ln>
        </p:spPr>
      </p:sp>
      <p:sp>
        <p:nvSpPr>
          <p:cNvPr id="970" name="Google Shape;970;p104"/>
          <p:cNvSpPr/>
          <p:nvPr/>
        </p:nvSpPr>
        <p:spPr>
          <a:xfrm>
            <a:off x="1371600" y="3350880"/>
            <a:ext cx="4572360" cy="384480"/>
          </a:xfrm>
          <a:custGeom>
            <a:avLst/>
            <a:gdLst/>
            <a:ahLst/>
            <a:cxnLst/>
            <a:rect l="l" t="t" r="r" b="b"/>
            <a:pathLst>
              <a:path w="12701" h="1068" extrusionOk="0">
                <a:moveTo>
                  <a:pt x="0" y="1067"/>
                </a:moveTo>
                <a:lnTo>
                  <a:pt x="127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sm" len="sm"/>
          </a:ln>
        </p:spPr>
      </p:sp>
      <p:grpSp>
        <p:nvGrpSpPr>
          <p:cNvPr id="971" name="Google Shape;971;p104"/>
          <p:cNvGrpSpPr/>
          <p:nvPr/>
        </p:nvGrpSpPr>
        <p:grpSpPr>
          <a:xfrm>
            <a:off x="6172200" y="2286000"/>
            <a:ext cx="684360" cy="586440"/>
            <a:chOff x="6172200" y="2286000"/>
            <a:chExt cx="684360" cy="586440"/>
          </a:xfrm>
        </p:grpSpPr>
        <p:sp>
          <p:nvSpPr>
            <p:cNvPr id="972" name="Google Shape;972;p104"/>
            <p:cNvSpPr/>
            <p:nvPr/>
          </p:nvSpPr>
          <p:spPr>
            <a:xfrm>
              <a:off x="6172200" y="2286000"/>
              <a:ext cx="227160" cy="227160"/>
            </a:xfrm>
            <a:prstGeom prst="ellipse">
              <a:avLst/>
            </a:prstGeom>
            <a:solidFill>
              <a:srgbClr val="80008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104"/>
            <p:cNvSpPr/>
            <p:nvPr/>
          </p:nvSpPr>
          <p:spPr>
            <a:xfrm>
              <a:off x="6324480" y="2362320"/>
              <a:ext cx="532080" cy="5101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74" name="Google Shape;974;p104"/>
          <p:cNvGrpSpPr/>
          <p:nvPr/>
        </p:nvGrpSpPr>
        <p:grpSpPr>
          <a:xfrm>
            <a:off x="6324480" y="4038480"/>
            <a:ext cx="684360" cy="532080"/>
            <a:chOff x="6324480" y="4038480"/>
            <a:chExt cx="684360" cy="532080"/>
          </a:xfrm>
        </p:grpSpPr>
        <p:sp>
          <p:nvSpPr>
            <p:cNvPr id="975" name="Google Shape;975;p104"/>
            <p:cNvSpPr/>
            <p:nvPr/>
          </p:nvSpPr>
          <p:spPr>
            <a:xfrm>
              <a:off x="6324480" y="4038480"/>
              <a:ext cx="227160" cy="227160"/>
            </a:xfrm>
            <a:prstGeom prst="ellipse">
              <a:avLst/>
            </a:pr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104"/>
            <p:cNvSpPr/>
            <p:nvPr/>
          </p:nvSpPr>
          <p:spPr>
            <a:xfrm>
              <a:off x="6477120" y="4114800"/>
              <a:ext cx="531720" cy="455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77" name="Google Shape;977;p104"/>
          <p:cNvGrpSpPr/>
          <p:nvPr/>
        </p:nvGrpSpPr>
        <p:grpSpPr>
          <a:xfrm>
            <a:off x="3429000" y="4343400"/>
            <a:ext cx="684360" cy="531720"/>
            <a:chOff x="3429000" y="4343400"/>
            <a:chExt cx="684360" cy="531720"/>
          </a:xfrm>
        </p:grpSpPr>
        <p:sp>
          <p:nvSpPr>
            <p:cNvPr id="978" name="Google Shape;978;p104"/>
            <p:cNvSpPr/>
            <p:nvPr/>
          </p:nvSpPr>
          <p:spPr>
            <a:xfrm>
              <a:off x="3429000" y="4343400"/>
              <a:ext cx="227160" cy="22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104"/>
            <p:cNvSpPr/>
            <p:nvPr/>
          </p:nvSpPr>
          <p:spPr>
            <a:xfrm>
              <a:off x="3581280" y="4419720"/>
              <a:ext cx="532080" cy="455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980" name="Google Shape;980;p104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81" name="Google Shape;981;p104"/>
          <p:cNvSpPr/>
          <p:nvPr/>
        </p:nvSpPr>
        <p:spPr>
          <a:xfrm>
            <a:off x="7238880" y="838080"/>
            <a:ext cx="685800" cy="685800"/>
          </a:xfrm>
          <a:prstGeom prst="sun">
            <a:avLst>
              <a:gd name="adj" fmla="val 25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Supervised and Unsupervised Classification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30" name="Google Shape;330;p69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1" name="Google Shape;331;p69"/>
          <p:cNvSpPr/>
          <p:nvPr/>
        </p:nvSpPr>
        <p:spPr>
          <a:xfrm>
            <a:off x="380880" y="1600200"/>
            <a:ext cx="7848720" cy="2684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60375" marR="0" lvl="0" indent="-460375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Char char="─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Classification?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0375" marR="0" lvl="0" indent="-460375" algn="just" rtl="0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Char char="─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Supervised Classification/Learning?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0375" marR="0" lvl="0" indent="-460375" algn="just" rtl="0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Char char="─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Unsupervised Classification/Learning?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0375" marR="0" lvl="0" indent="-460375" algn="just" rtl="0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Char char="─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SOM – Self Organizing Maps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0375" marR="0" lvl="0" indent="-460375" algn="just" rtl="0">
              <a:spcBef>
                <a:spcPts val="15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5"/>
          <p:cNvSpPr/>
          <p:nvPr/>
        </p:nvSpPr>
        <p:spPr>
          <a:xfrm>
            <a:off x="228600" y="533520"/>
            <a:ext cx="6553080" cy="533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K-means example, step 4b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9" name="Google Shape;989;p105"/>
          <p:cNvSpPr/>
          <p:nvPr/>
        </p:nvSpPr>
        <p:spPr>
          <a:xfrm>
            <a:off x="320040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90" name="Google Shape;990;p105"/>
          <p:cNvSpPr/>
          <p:nvPr/>
        </p:nvSpPr>
        <p:spPr>
          <a:xfrm>
            <a:off x="3352680" y="48769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91" name="Google Shape;991;p105"/>
          <p:cNvSpPr/>
          <p:nvPr/>
        </p:nvSpPr>
        <p:spPr>
          <a:xfrm>
            <a:off x="31240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92" name="Google Shape;992;p105"/>
          <p:cNvSpPr/>
          <p:nvPr/>
        </p:nvSpPr>
        <p:spPr>
          <a:xfrm>
            <a:off x="2895480" y="44197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93" name="Google Shape;993;p105"/>
          <p:cNvSpPr/>
          <p:nvPr/>
        </p:nvSpPr>
        <p:spPr>
          <a:xfrm>
            <a:off x="28954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94" name="Google Shape;994;p105"/>
          <p:cNvSpPr/>
          <p:nvPr/>
        </p:nvSpPr>
        <p:spPr>
          <a:xfrm>
            <a:off x="2895480" y="3581280"/>
            <a:ext cx="15264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95" name="Google Shape;995;p105"/>
          <p:cNvSpPr/>
          <p:nvPr/>
        </p:nvSpPr>
        <p:spPr>
          <a:xfrm>
            <a:off x="28954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96" name="Google Shape;996;p105"/>
          <p:cNvSpPr/>
          <p:nvPr/>
        </p:nvSpPr>
        <p:spPr>
          <a:xfrm>
            <a:off x="2438280" y="4114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97" name="Google Shape;997;p105"/>
          <p:cNvSpPr/>
          <p:nvPr/>
        </p:nvSpPr>
        <p:spPr>
          <a:xfrm>
            <a:off x="4572000" y="38098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98" name="Google Shape;998;p105"/>
          <p:cNvSpPr/>
          <p:nvPr/>
        </p:nvSpPr>
        <p:spPr>
          <a:xfrm>
            <a:off x="670572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99" name="Google Shape;999;p105"/>
          <p:cNvSpPr/>
          <p:nvPr/>
        </p:nvSpPr>
        <p:spPr>
          <a:xfrm>
            <a:off x="7162920" y="19051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0" name="Google Shape;1000;p105"/>
          <p:cNvSpPr/>
          <p:nvPr/>
        </p:nvSpPr>
        <p:spPr>
          <a:xfrm>
            <a:off x="70102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1" name="Google Shape;1001;p105"/>
          <p:cNvSpPr/>
          <p:nvPr/>
        </p:nvSpPr>
        <p:spPr>
          <a:xfrm>
            <a:off x="6858000" y="22096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2" name="Google Shape;1002;p105"/>
          <p:cNvSpPr/>
          <p:nvPr/>
        </p:nvSpPr>
        <p:spPr>
          <a:xfrm>
            <a:off x="7162920" y="2362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3" name="Google Shape;1003;p105"/>
          <p:cNvSpPr/>
          <p:nvPr/>
        </p:nvSpPr>
        <p:spPr>
          <a:xfrm>
            <a:off x="7467480" y="2743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4" name="Google Shape;1004;p105"/>
          <p:cNvSpPr/>
          <p:nvPr/>
        </p:nvSpPr>
        <p:spPr>
          <a:xfrm>
            <a:off x="571500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5" name="Google Shape;1005;p105"/>
          <p:cNvSpPr/>
          <p:nvPr/>
        </p:nvSpPr>
        <p:spPr>
          <a:xfrm>
            <a:off x="6019920" y="32767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6" name="Google Shape;1006;p105"/>
          <p:cNvSpPr/>
          <p:nvPr/>
        </p:nvSpPr>
        <p:spPr>
          <a:xfrm>
            <a:off x="6019920" y="48006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7" name="Google Shape;1007;p105"/>
          <p:cNvSpPr/>
          <p:nvPr/>
        </p:nvSpPr>
        <p:spPr>
          <a:xfrm>
            <a:off x="6400800" y="51055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8" name="Google Shape;1008;p105"/>
          <p:cNvSpPr/>
          <p:nvPr/>
        </p:nvSpPr>
        <p:spPr>
          <a:xfrm>
            <a:off x="6781680" y="4343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09" name="Google Shape;1009;p105"/>
          <p:cNvSpPr/>
          <p:nvPr/>
        </p:nvSpPr>
        <p:spPr>
          <a:xfrm>
            <a:off x="5943600" y="3733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10" name="Google Shape;1010;p105"/>
          <p:cNvSpPr/>
          <p:nvPr/>
        </p:nvSpPr>
        <p:spPr>
          <a:xfrm>
            <a:off x="5181480" y="41911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11" name="Google Shape;1011;p105"/>
          <p:cNvSpPr/>
          <p:nvPr/>
        </p:nvSpPr>
        <p:spPr>
          <a:xfrm>
            <a:off x="716292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12" name="Google Shape;1012;p105"/>
          <p:cNvSpPr/>
          <p:nvPr/>
        </p:nvSpPr>
        <p:spPr>
          <a:xfrm>
            <a:off x="7010280" y="5029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13" name="Google Shape;1013;p105"/>
          <p:cNvSpPr/>
          <p:nvPr/>
        </p:nvSpPr>
        <p:spPr>
          <a:xfrm>
            <a:off x="6858000" y="40384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14" name="Google Shape;1014;p105"/>
          <p:cNvSpPr/>
          <p:nvPr/>
        </p:nvSpPr>
        <p:spPr>
          <a:xfrm>
            <a:off x="7467480" y="5257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15" name="Google Shape;1015;p105"/>
          <p:cNvSpPr/>
          <p:nvPr/>
        </p:nvSpPr>
        <p:spPr>
          <a:xfrm>
            <a:off x="6629400" y="2590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016" name="Google Shape;1016;p105"/>
          <p:cNvCxnSpPr/>
          <p:nvPr/>
        </p:nvCxnSpPr>
        <p:spPr>
          <a:xfrm rot="10800000">
            <a:off x="3046320" y="4113000"/>
            <a:ext cx="308160" cy="231480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017" name="Google Shape;1017;p105"/>
          <p:cNvCxnSpPr/>
          <p:nvPr/>
        </p:nvCxnSpPr>
        <p:spPr>
          <a:xfrm flipH="1">
            <a:off x="6170760" y="4267080"/>
            <a:ext cx="155520" cy="381240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018" name="Google Shape;1018;p105"/>
          <p:cNvCxnSpPr/>
          <p:nvPr/>
        </p:nvCxnSpPr>
        <p:spPr>
          <a:xfrm>
            <a:off x="6477120" y="2286000"/>
            <a:ext cx="304560" cy="1440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1019" name="Google Shape;1019;p105"/>
          <p:cNvGrpSpPr/>
          <p:nvPr/>
        </p:nvGrpSpPr>
        <p:grpSpPr>
          <a:xfrm>
            <a:off x="1735920" y="1447920"/>
            <a:ext cx="6568200" cy="4842360"/>
            <a:chOff x="1735920" y="1447920"/>
            <a:chExt cx="6568200" cy="4842360"/>
          </a:xfrm>
        </p:grpSpPr>
        <p:grpSp>
          <p:nvGrpSpPr>
            <p:cNvPr id="1020" name="Google Shape;1020;p105"/>
            <p:cNvGrpSpPr/>
            <p:nvPr/>
          </p:nvGrpSpPr>
          <p:grpSpPr>
            <a:xfrm>
              <a:off x="2362320" y="1447920"/>
              <a:ext cx="5941800" cy="4187520"/>
              <a:chOff x="2362320" y="1447920"/>
              <a:chExt cx="5941800" cy="4187520"/>
            </a:xfrm>
          </p:grpSpPr>
          <p:cxnSp>
            <p:nvCxnSpPr>
              <p:cNvPr id="1021" name="Google Shape;1021;p105"/>
              <p:cNvCxnSpPr/>
              <p:nvPr/>
            </p:nvCxnSpPr>
            <p:spPr>
              <a:xfrm>
                <a:off x="2362320" y="1447920"/>
                <a:ext cx="0" cy="41860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22" name="Google Shape;1022;p105"/>
              <p:cNvCxnSpPr/>
              <p:nvPr/>
            </p:nvCxnSpPr>
            <p:spPr>
              <a:xfrm>
                <a:off x="2362320" y="5635440"/>
                <a:ext cx="5941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23" name="Google Shape;1023;p105"/>
            <p:cNvSpPr/>
            <p:nvPr/>
          </p:nvSpPr>
          <p:spPr>
            <a:xfrm>
              <a:off x="5088600" y="583056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X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4" name="Google Shape;1024;p105"/>
            <p:cNvSpPr/>
            <p:nvPr/>
          </p:nvSpPr>
          <p:spPr>
            <a:xfrm>
              <a:off x="1735920" y="278388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Y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25" name="Google Shape;1025;p105"/>
          <p:cNvSpPr/>
          <p:nvPr/>
        </p:nvSpPr>
        <p:spPr>
          <a:xfrm>
            <a:off x="304920" y="3276720"/>
            <a:ext cx="1828800" cy="1191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re-compute cluster means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26" name="Google Shape;1026;p105"/>
          <p:cNvGrpSpPr/>
          <p:nvPr/>
        </p:nvGrpSpPr>
        <p:grpSpPr>
          <a:xfrm>
            <a:off x="6172200" y="2286000"/>
            <a:ext cx="684360" cy="586440"/>
            <a:chOff x="6172200" y="2286000"/>
            <a:chExt cx="684360" cy="586440"/>
          </a:xfrm>
        </p:grpSpPr>
        <p:sp>
          <p:nvSpPr>
            <p:cNvPr id="1027" name="Google Shape;1027;p105"/>
            <p:cNvSpPr/>
            <p:nvPr/>
          </p:nvSpPr>
          <p:spPr>
            <a:xfrm>
              <a:off x="6172200" y="2286000"/>
              <a:ext cx="227160" cy="227160"/>
            </a:xfrm>
            <a:prstGeom prst="ellipse">
              <a:avLst/>
            </a:prstGeom>
            <a:solidFill>
              <a:srgbClr val="80008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105"/>
            <p:cNvSpPr/>
            <p:nvPr/>
          </p:nvSpPr>
          <p:spPr>
            <a:xfrm>
              <a:off x="6324480" y="2362320"/>
              <a:ext cx="532080" cy="5101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29" name="Google Shape;1029;p105"/>
          <p:cNvGrpSpPr/>
          <p:nvPr/>
        </p:nvGrpSpPr>
        <p:grpSpPr>
          <a:xfrm>
            <a:off x="6324480" y="4038480"/>
            <a:ext cx="684360" cy="532080"/>
            <a:chOff x="6324480" y="4038480"/>
            <a:chExt cx="684360" cy="532080"/>
          </a:xfrm>
        </p:grpSpPr>
        <p:sp>
          <p:nvSpPr>
            <p:cNvPr id="1030" name="Google Shape;1030;p105"/>
            <p:cNvSpPr/>
            <p:nvPr/>
          </p:nvSpPr>
          <p:spPr>
            <a:xfrm>
              <a:off x="6324480" y="4038480"/>
              <a:ext cx="227160" cy="227160"/>
            </a:xfrm>
            <a:prstGeom prst="ellipse">
              <a:avLst/>
            </a:pr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105"/>
            <p:cNvSpPr/>
            <p:nvPr/>
          </p:nvSpPr>
          <p:spPr>
            <a:xfrm>
              <a:off x="6477120" y="4114800"/>
              <a:ext cx="531720" cy="455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32" name="Google Shape;1032;p105"/>
          <p:cNvGrpSpPr/>
          <p:nvPr/>
        </p:nvGrpSpPr>
        <p:grpSpPr>
          <a:xfrm>
            <a:off x="3429000" y="4343400"/>
            <a:ext cx="684360" cy="531720"/>
            <a:chOff x="3429000" y="4343400"/>
            <a:chExt cx="684360" cy="531720"/>
          </a:xfrm>
        </p:grpSpPr>
        <p:sp>
          <p:nvSpPr>
            <p:cNvPr id="1033" name="Google Shape;1033;p105"/>
            <p:cNvSpPr/>
            <p:nvPr/>
          </p:nvSpPr>
          <p:spPr>
            <a:xfrm>
              <a:off x="3429000" y="4343400"/>
              <a:ext cx="227160" cy="22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105"/>
            <p:cNvSpPr/>
            <p:nvPr/>
          </p:nvSpPr>
          <p:spPr>
            <a:xfrm>
              <a:off x="3581280" y="4419720"/>
              <a:ext cx="532080" cy="455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1035" name="Google Shape;1035;p105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36" name="Google Shape;1036;p105"/>
          <p:cNvSpPr/>
          <p:nvPr/>
        </p:nvSpPr>
        <p:spPr>
          <a:xfrm>
            <a:off x="7238880" y="838080"/>
            <a:ext cx="685800" cy="685800"/>
          </a:xfrm>
          <a:prstGeom prst="sun">
            <a:avLst>
              <a:gd name="adj" fmla="val 25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6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K-means example, step 5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4" name="Google Shape;1044;p106"/>
          <p:cNvSpPr/>
          <p:nvPr/>
        </p:nvSpPr>
        <p:spPr>
          <a:xfrm>
            <a:off x="320040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45" name="Google Shape;1045;p106"/>
          <p:cNvSpPr/>
          <p:nvPr/>
        </p:nvSpPr>
        <p:spPr>
          <a:xfrm>
            <a:off x="3352680" y="48769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46" name="Google Shape;1046;p106"/>
          <p:cNvSpPr/>
          <p:nvPr/>
        </p:nvSpPr>
        <p:spPr>
          <a:xfrm>
            <a:off x="31240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47" name="Google Shape;1047;p106"/>
          <p:cNvSpPr/>
          <p:nvPr/>
        </p:nvSpPr>
        <p:spPr>
          <a:xfrm>
            <a:off x="2895480" y="44197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48" name="Google Shape;1048;p106"/>
          <p:cNvSpPr/>
          <p:nvPr/>
        </p:nvSpPr>
        <p:spPr>
          <a:xfrm>
            <a:off x="28954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49" name="Google Shape;1049;p106"/>
          <p:cNvSpPr/>
          <p:nvPr/>
        </p:nvSpPr>
        <p:spPr>
          <a:xfrm>
            <a:off x="2895480" y="3581280"/>
            <a:ext cx="15264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50" name="Google Shape;1050;p106"/>
          <p:cNvSpPr/>
          <p:nvPr/>
        </p:nvSpPr>
        <p:spPr>
          <a:xfrm>
            <a:off x="2895480" y="51055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51" name="Google Shape;1051;p106"/>
          <p:cNvSpPr/>
          <p:nvPr/>
        </p:nvSpPr>
        <p:spPr>
          <a:xfrm>
            <a:off x="2438280" y="4114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52" name="Google Shape;1052;p106"/>
          <p:cNvSpPr/>
          <p:nvPr/>
        </p:nvSpPr>
        <p:spPr>
          <a:xfrm>
            <a:off x="4572000" y="38098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53" name="Google Shape;1053;p106"/>
          <p:cNvSpPr/>
          <p:nvPr/>
        </p:nvSpPr>
        <p:spPr>
          <a:xfrm>
            <a:off x="670572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54" name="Google Shape;1054;p106"/>
          <p:cNvSpPr/>
          <p:nvPr/>
        </p:nvSpPr>
        <p:spPr>
          <a:xfrm>
            <a:off x="7162920" y="19051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55" name="Google Shape;1055;p106"/>
          <p:cNvSpPr/>
          <p:nvPr/>
        </p:nvSpPr>
        <p:spPr>
          <a:xfrm>
            <a:off x="7010280" y="2057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56" name="Google Shape;1056;p106"/>
          <p:cNvSpPr/>
          <p:nvPr/>
        </p:nvSpPr>
        <p:spPr>
          <a:xfrm>
            <a:off x="6858000" y="22096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57" name="Google Shape;1057;p106"/>
          <p:cNvSpPr/>
          <p:nvPr/>
        </p:nvSpPr>
        <p:spPr>
          <a:xfrm>
            <a:off x="7162920" y="2362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58" name="Google Shape;1058;p106"/>
          <p:cNvSpPr/>
          <p:nvPr/>
        </p:nvSpPr>
        <p:spPr>
          <a:xfrm>
            <a:off x="7467480" y="2743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59" name="Google Shape;1059;p106"/>
          <p:cNvSpPr/>
          <p:nvPr/>
        </p:nvSpPr>
        <p:spPr>
          <a:xfrm>
            <a:off x="5715000" y="18288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60" name="Google Shape;1060;p106"/>
          <p:cNvSpPr/>
          <p:nvPr/>
        </p:nvSpPr>
        <p:spPr>
          <a:xfrm>
            <a:off x="6019920" y="32767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61" name="Google Shape;1061;p106"/>
          <p:cNvSpPr/>
          <p:nvPr/>
        </p:nvSpPr>
        <p:spPr>
          <a:xfrm>
            <a:off x="6019920" y="480060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62" name="Google Shape;1062;p106"/>
          <p:cNvSpPr/>
          <p:nvPr/>
        </p:nvSpPr>
        <p:spPr>
          <a:xfrm>
            <a:off x="6400800" y="51055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63" name="Google Shape;1063;p106"/>
          <p:cNvSpPr/>
          <p:nvPr/>
        </p:nvSpPr>
        <p:spPr>
          <a:xfrm>
            <a:off x="6781680" y="43434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64" name="Google Shape;1064;p106"/>
          <p:cNvSpPr/>
          <p:nvPr/>
        </p:nvSpPr>
        <p:spPr>
          <a:xfrm>
            <a:off x="5943600" y="3733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65" name="Google Shape;1065;p106"/>
          <p:cNvSpPr/>
          <p:nvPr/>
        </p:nvSpPr>
        <p:spPr>
          <a:xfrm>
            <a:off x="5181480" y="419112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66" name="Google Shape;1066;p106"/>
          <p:cNvSpPr/>
          <p:nvPr/>
        </p:nvSpPr>
        <p:spPr>
          <a:xfrm>
            <a:off x="7162920" y="46483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67" name="Google Shape;1067;p106"/>
          <p:cNvSpPr/>
          <p:nvPr/>
        </p:nvSpPr>
        <p:spPr>
          <a:xfrm>
            <a:off x="7010280" y="50292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68" name="Google Shape;1068;p106"/>
          <p:cNvSpPr/>
          <p:nvPr/>
        </p:nvSpPr>
        <p:spPr>
          <a:xfrm>
            <a:off x="6858000" y="4038480"/>
            <a:ext cx="152280" cy="15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69" name="Google Shape;1069;p106"/>
          <p:cNvSpPr/>
          <p:nvPr/>
        </p:nvSpPr>
        <p:spPr>
          <a:xfrm>
            <a:off x="7467480" y="5257800"/>
            <a:ext cx="15264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C0C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70" name="Google Shape;1070;p106"/>
          <p:cNvSpPr/>
          <p:nvPr/>
        </p:nvSpPr>
        <p:spPr>
          <a:xfrm>
            <a:off x="6629400" y="2590920"/>
            <a:ext cx="152280" cy="152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071" name="Google Shape;1071;p106"/>
          <p:cNvGrpSpPr/>
          <p:nvPr/>
        </p:nvGrpSpPr>
        <p:grpSpPr>
          <a:xfrm>
            <a:off x="1735920" y="1447920"/>
            <a:ext cx="6568200" cy="4842360"/>
            <a:chOff x="1735920" y="1447920"/>
            <a:chExt cx="6568200" cy="4842360"/>
          </a:xfrm>
        </p:grpSpPr>
        <p:grpSp>
          <p:nvGrpSpPr>
            <p:cNvPr id="1072" name="Google Shape;1072;p106"/>
            <p:cNvGrpSpPr/>
            <p:nvPr/>
          </p:nvGrpSpPr>
          <p:grpSpPr>
            <a:xfrm>
              <a:off x="2362320" y="1447920"/>
              <a:ext cx="5941800" cy="4187520"/>
              <a:chOff x="2362320" y="1447920"/>
              <a:chExt cx="5941800" cy="4187520"/>
            </a:xfrm>
          </p:grpSpPr>
          <p:cxnSp>
            <p:nvCxnSpPr>
              <p:cNvPr id="1073" name="Google Shape;1073;p106"/>
              <p:cNvCxnSpPr/>
              <p:nvPr/>
            </p:nvCxnSpPr>
            <p:spPr>
              <a:xfrm>
                <a:off x="2362320" y="1447920"/>
                <a:ext cx="0" cy="41860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74" name="Google Shape;1074;p106"/>
              <p:cNvCxnSpPr/>
              <p:nvPr/>
            </p:nvCxnSpPr>
            <p:spPr>
              <a:xfrm>
                <a:off x="2362320" y="5635440"/>
                <a:ext cx="5941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75" name="Google Shape;1075;p106"/>
            <p:cNvSpPr/>
            <p:nvPr/>
          </p:nvSpPr>
          <p:spPr>
            <a:xfrm>
              <a:off x="5088600" y="583056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X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6" name="Google Shape;1076;p106"/>
            <p:cNvSpPr/>
            <p:nvPr/>
          </p:nvSpPr>
          <p:spPr>
            <a:xfrm>
              <a:off x="1735920" y="2783880"/>
              <a:ext cx="400320" cy="459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Y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77" name="Google Shape;1077;p106"/>
          <p:cNvSpPr/>
          <p:nvPr/>
        </p:nvSpPr>
        <p:spPr>
          <a:xfrm>
            <a:off x="228600" y="4114800"/>
            <a:ext cx="1905120" cy="1191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move cluster centers to cluster means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78" name="Google Shape;1078;p106"/>
          <p:cNvGrpSpPr/>
          <p:nvPr/>
        </p:nvGrpSpPr>
        <p:grpSpPr>
          <a:xfrm>
            <a:off x="2819520" y="3886200"/>
            <a:ext cx="684000" cy="531720"/>
            <a:chOff x="2819520" y="3886200"/>
            <a:chExt cx="684000" cy="531720"/>
          </a:xfrm>
        </p:grpSpPr>
        <p:sp>
          <p:nvSpPr>
            <p:cNvPr id="1079" name="Google Shape;1079;p106"/>
            <p:cNvSpPr/>
            <p:nvPr/>
          </p:nvSpPr>
          <p:spPr>
            <a:xfrm>
              <a:off x="2819520" y="3886200"/>
              <a:ext cx="226800" cy="22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106"/>
            <p:cNvSpPr/>
            <p:nvPr/>
          </p:nvSpPr>
          <p:spPr>
            <a:xfrm>
              <a:off x="2971800" y="3962520"/>
              <a:ext cx="531720" cy="455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81" name="Google Shape;1081;p106"/>
          <p:cNvGrpSpPr/>
          <p:nvPr/>
        </p:nvGrpSpPr>
        <p:grpSpPr>
          <a:xfrm>
            <a:off x="6477120" y="2133720"/>
            <a:ext cx="684000" cy="586080"/>
            <a:chOff x="6477120" y="2133720"/>
            <a:chExt cx="684000" cy="586080"/>
          </a:xfrm>
        </p:grpSpPr>
        <p:sp>
          <p:nvSpPr>
            <p:cNvPr id="1082" name="Google Shape;1082;p106"/>
            <p:cNvSpPr/>
            <p:nvPr/>
          </p:nvSpPr>
          <p:spPr>
            <a:xfrm>
              <a:off x="6477120" y="2133720"/>
              <a:ext cx="226800" cy="226800"/>
            </a:xfrm>
            <a:prstGeom prst="ellipse">
              <a:avLst/>
            </a:prstGeom>
            <a:solidFill>
              <a:srgbClr val="80008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106"/>
            <p:cNvSpPr/>
            <p:nvPr/>
          </p:nvSpPr>
          <p:spPr>
            <a:xfrm>
              <a:off x="6629400" y="2209680"/>
              <a:ext cx="531720" cy="5101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84" name="Google Shape;1084;p106"/>
          <p:cNvGrpSpPr/>
          <p:nvPr/>
        </p:nvGrpSpPr>
        <p:grpSpPr>
          <a:xfrm>
            <a:off x="6095880" y="4343400"/>
            <a:ext cx="684360" cy="531720"/>
            <a:chOff x="6095880" y="4343400"/>
            <a:chExt cx="684360" cy="531720"/>
          </a:xfrm>
        </p:grpSpPr>
        <p:sp>
          <p:nvSpPr>
            <p:cNvPr id="1085" name="Google Shape;1085;p106"/>
            <p:cNvSpPr/>
            <p:nvPr/>
          </p:nvSpPr>
          <p:spPr>
            <a:xfrm>
              <a:off x="6095880" y="4343400"/>
              <a:ext cx="227160" cy="227160"/>
            </a:xfrm>
            <a:prstGeom prst="ellipse">
              <a:avLst/>
            </a:prstGeom>
            <a:solidFill>
              <a:srgbClr val="00C0C0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106"/>
            <p:cNvSpPr/>
            <p:nvPr/>
          </p:nvSpPr>
          <p:spPr>
            <a:xfrm>
              <a:off x="6248520" y="4419720"/>
              <a:ext cx="531720" cy="455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2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1087" name="Google Shape;1087;p106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8" name="Google Shape;1088;p106"/>
          <p:cNvSpPr/>
          <p:nvPr/>
        </p:nvSpPr>
        <p:spPr>
          <a:xfrm>
            <a:off x="7238880" y="838080"/>
            <a:ext cx="685800" cy="685800"/>
          </a:xfrm>
          <a:prstGeom prst="sun">
            <a:avLst>
              <a:gd name="adj" fmla="val 25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9" name="Google Shape;1089;p106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7"/>
          <p:cNvSpPr/>
          <p:nvPr/>
        </p:nvSpPr>
        <p:spPr>
          <a:xfrm>
            <a:off x="457200" y="0"/>
            <a:ext cx="5562720" cy="1143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Squared Error Criterion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97" name="Google Shape;1097;p107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098" name="Google Shape;1098;p10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0880" y="1544760"/>
            <a:ext cx="8001000" cy="51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08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K-means Clustering – Details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4" name="Google Shape;1104;p108"/>
          <p:cNvSpPr/>
          <p:nvPr/>
        </p:nvSpPr>
        <p:spPr>
          <a:xfrm>
            <a:off x="609600" y="990600"/>
            <a:ext cx="8001000" cy="54387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1495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Initial centroids are often chosen randomly.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Clusters produced vary from one run to another.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95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centroid is (typically) the mean of the points in the cluster.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95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‘Closeness’ is measured by Euclidean distance, cosine similarity, correlation, etc.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95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K-means will converge for common similarity measures mentioned above.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95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Most of the convergence happens in the first few iterations.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Often the stopping condition is changed to ‘Until relatively few points change clusters’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95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Complexity is O( n * K * I * d )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 panose="020B0604020202020204"/>
              <a:buChar char="–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 = number of points, K = number of clusters, </a:t>
            </a:r>
            <a:br>
              <a:rPr lang="en-US"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= number of iterations, d = number of attributes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9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Two different K-means Clusterings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10" name="Google Shape;1110;p10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747880" y="990720"/>
            <a:ext cx="3043440" cy="228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09"/>
          <p:cNvSpPr/>
          <p:nvPr/>
        </p:nvSpPr>
        <p:spPr>
          <a:xfrm>
            <a:off x="609480" y="4419720"/>
            <a:ext cx="8001000" cy="304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grpSp>
        <p:nvGrpSpPr>
          <p:cNvPr id="1112" name="Google Shape;1112;p109"/>
          <p:cNvGrpSpPr/>
          <p:nvPr/>
        </p:nvGrpSpPr>
        <p:grpSpPr>
          <a:xfrm>
            <a:off x="5105520" y="3660840"/>
            <a:ext cx="3046320" cy="2589120"/>
            <a:chOff x="5105520" y="3660840"/>
            <a:chExt cx="3046320" cy="2589120"/>
          </a:xfrm>
        </p:grpSpPr>
        <p:pic>
          <p:nvPicPr>
            <p:cNvPr id="1113" name="Google Shape;1113;p109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105520" y="3660840"/>
              <a:ext cx="3041640" cy="2281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109"/>
            <p:cNvSpPr/>
            <p:nvPr/>
          </p:nvSpPr>
          <p:spPr>
            <a:xfrm>
              <a:off x="5410080" y="5881680"/>
              <a:ext cx="274176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Sub-optimal Clustering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15" name="Google Shape;1115;p109"/>
          <p:cNvGrpSpPr/>
          <p:nvPr/>
        </p:nvGrpSpPr>
        <p:grpSpPr>
          <a:xfrm>
            <a:off x="990720" y="3660840"/>
            <a:ext cx="3041640" cy="2589120"/>
            <a:chOff x="990720" y="3660840"/>
            <a:chExt cx="3041640" cy="2589120"/>
          </a:xfrm>
        </p:grpSpPr>
        <p:pic>
          <p:nvPicPr>
            <p:cNvPr id="1116" name="Google Shape;1116;p109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90720" y="3660840"/>
              <a:ext cx="3041640" cy="2281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7" name="Google Shape;1117;p109"/>
            <p:cNvSpPr/>
            <p:nvPr/>
          </p:nvSpPr>
          <p:spPr>
            <a:xfrm>
              <a:off x="1447920" y="5881680"/>
              <a:ext cx="2284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Optimal Clustering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8" name="Google Shape;1118;p109"/>
          <p:cNvSpPr/>
          <p:nvPr/>
        </p:nvSpPr>
        <p:spPr>
          <a:xfrm>
            <a:off x="5257800" y="1523880"/>
            <a:ext cx="22096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10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Importance of Choosing Initial Centroids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4" name="Google Shape;1124;p110"/>
          <p:cNvSpPr/>
          <p:nvPr/>
        </p:nvSpPr>
        <p:spPr>
          <a:xfrm>
            <a:off x="609480" y="4419720"/>
            <a:ext cx="8001000" cy="304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125" name="Google Shape;1125;p1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06480" y="1353960"/>
            <a:ext cx="5529240" cy="414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6480" y="1353960"/>
            <a:ext cx="5529240" cy="414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06480" y="1353960"/>
            <a:ext cx="5529240" cy="414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1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06480" y="1353960"/>
            <a:ext cx="5529240" cy="414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1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806480" y="1353960"/>
            <a:ext cx="5529240" cy="414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1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806480" y="1353960"/>
            <a:ext cx="5529240" cy="41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11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Importance of Choosing Initial Centroids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6" name="Google Shape;1136;p111"/>
          <p:cNvSpPr/>
          <p:nvPr/>
        </p:nvSpPr>
        <p:spPr>
          <a:xfrm>
            <a:off x="609480" y="4419720"/>
            <a:ext cx="8001000" cy="304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137" name="Google Shape;1137;p1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143000"/>
            <a:ext cx="3043080" cy="228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43200" y="1143000"/>
            <a:ext cx="3043080" cy="228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38680" y="1143000"/>
            <a:ext cx="3043440" cy="228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1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3886200"/>
            <a:ext cx="3043080" cy="228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11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743200" y="3886200"/>
            <a:ext cx="3043080" cy="228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1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638680" y="3886200"/>
            <a:ext cx="3043440" cy="228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2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Evaluating K-means Clusters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8" name="Google Shape;1148;p112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Most common measure is Sum of Squared Error (SSE)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each point, the error is the distance to the nearest cluster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 get SSE, we square these errors and sum them.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x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is a data point in cluster </a:t>
            </a:r>
            <a:r>
              <a:rPr lang="en-US" sz="20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</a:t>
            </a:r>
            <a:r>
              <a:rPr lang="en-US" sz="2000" b="1" i="0" u="none" strike="noStrike" cap="none" baseline="-25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and </a:t>
            </a:r>
            <a:r>
              <a:rPr lang="en-US" sz="20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US" sz="2000" b="1" i="1" u="none" strike="noStrike" cap="none" baseline="-25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is the representative point for cluster </a:t>
            </a:r>
            <a:r>
              <a:rPr lang="en-US" sz="20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</a:t>
            </a:r>
            <a:r>
              <a:rPr lang="en-US" sz="2000" b="1" i="0" u="none" strike="noStrike" cap="none" baseline="-25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14300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can show that </a:t>
            </a:r>
            <a:r>
              <a:rPr lang="en-US" sz="1800" b="1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US" sz="1800" b="1" i="1" u="none" strike="noStrike" cap="none" baseline="-25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</a:t>
            </a:r>
            <a:r>
              <a:rPr lang="en-US" sz="1800" b="1" i="0" u="none" strike="noStrike" cap="none" baseline="-25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corresponds to the center (mean) of the cluster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Given two clusters, we can choose the one with the smallest error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One easy way to reduce SSE is to increase K, the number of clusters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14300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 good clustering with smaller K can have a lower SSE than a poor clustering with higher K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3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Importance of Choosing Initial Centroids …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4" name="Google Shape;1154;p113"/>
          <p:cNvSpPr/>
          <p:nvPr/>
        </p:nvSpPr>
        <p:spPr>
          <a:xfrm>
            <a:off x="609480" y="4419720"/>
            <a:ext cx="8001000" cy="304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155" name="Google Shape;1155;p1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05120" y="1353960"/>
            <a:ext cx="5529240" cy="414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05120" y="1353960"/>
            <a:ext cx="5529240" cy="414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05120" y="1353960"/>
            <a:ext cx="5529240" cy="414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1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05120" y="1353960"/>
            <a:ext cx="5529240" cy="414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1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905120" y="1353960"/>
            <a:ext cx="5529240" cy="41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4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Importance of Choosing Initial Centroids …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5" name="Google Shape;1165;p114"/>
          <p:cNvSpPr/>
          <p:nvPr/>
        </p:nvSpPr>
        <p:spPr>
          <a:xfrm>
            <a:off x="609480" y="4419720"/>
            <a:ext cx="8001000" cy="304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166" name="Google Shape;1166;p1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95280" y="1219320"/>
            <a:ext cx="3043440" cy="228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43400" y="1219320"/>
            <a:ext cx="3043080" cy="228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2280" y="3809880"/>
            <a:ext cx="3043440" cy="228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19520" y="3809880"/>
            <a:ext cx="3043080" cy="228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1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791320" y="3809880"/>
            <a:ext cx="3043080" cy="228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0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Types of Clustering Algorithms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38" name="Google Shape;338;p70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9" name="Google Shape;339;p70"/>
          <p:cNvSpPr/>
          <p:nvPr/>
        </p:nvSpPr>
        <p:spPr>
          <a:xfrm>
            <a:off x="7238880" y="838080"/>
            <a:ext cx="685800" cy="685800"/>
          </a:xfrm>
          <a:prstGeom prst="sun">
            <a:avLst>
              <a:gd name="adj" fmla="val 25000"/>
            </a:avLst>
          </a:prstGeom>
          <a:solidFill>
            <a:srgbClr val="FF00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" name="Google Shape;340;p70"/>
          <p:cNvSpPr/>
          <p:nvPr/>
        </p:nvSpPr>
        <p:spPr>
          <a:xfrm>
            <a:off x="380880" y="1600200"/>
            <a:ext cx="7848720" cy="3369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60375" marR="0" lvl="0" indent="-460375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Char char="─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Clustering has been a popular area of research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0375" marR="0" lvl="0" indent="-460375" algn="just" rtl="0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Char char="─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Several methods and techniques have been developed to determine natural grouping among the objects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0375" marR="0" lvl="0" indent="-460375" algn="just" rtl="0">
              <a:spcBef>
                <a:spcPts val="15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0375" marR="0" lvl="0" indent="-460375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Jain, A. K., Murty, M. N., and Flynn, P. J., Data Clustering: A Survey. ACM Computing Surveys, 1999. 31: pp. 264-323.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0375" marR="0" lvl="0" indent="-460375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0375" marR="0" lvl="0" indent="-460375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Jain, A. K. and Dubes, R. C., Algorithms for Clustering Data. 1988,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60375" marR="0" lvl="0" indent="-460375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Englewood Cliffs, NJ: Prentice Hall. 013022278X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5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Problems with Selecting Initial Points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6" name="Google Shape;1176;p115"/>
          <p:cNvSpPr/>
          <p:nvPr/>
        </p:nvSpPr>
        <p:spPr>
          <a:xfrm>
            <a:off x="639720" y="1143000"/>
            <a:ext cx="8001000" cy="976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1495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If there are K ‘real’ clusters then the chance of selecting one centroid from each cluster is small. 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Chance is relatively small when K is large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If clusters are the same size, n, then</a:t>
            </a:r>
            <a:br>
              <a:rPr lang="en-US"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br>
              <a:rPr lang="en-US"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US"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US"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example, if K = 10, then probability = 10!/10</a:t>
            </a:r>
            <a:r>
              <a:rPr lang="en-US" sz="2000" b="1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10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= 0.00036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Sometimes the initial centroids will readjust themselves in ‘right’ way, and sometimes they don’t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Consider an example of five pairs of clusters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77" name="Google Shape;1177;p1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2120" y="2857680"/>
            <a:ext cx="8001000" cy="83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6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10 Clusters Example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3" name="Google Shape;1183;p116"/>
          <p:cNvSpPr/>
          <p:nvPr/>
        </p:nvSpPr>
        <p:spPr>
          <a:xfrm>
            <a:off x="609480" y="4419720"/>
            <a:ext cx="8001000" cy="304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184" name="Google Shape;1184;p1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38080" y="990720"/>
            <a:ext cx="6701040" cy="50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080" y="990720"/>
            <a:ext cx="6701040" cy="50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38080" y="990720"/>
            <a:ext cx="6701040" cy="50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38080" y="990720"/>
            <a:ext cx="6701040" cy="50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16"/>
          <p:cNvSpPr/>
          <p:nvPr/>
        </p:nvSpPr>
        <p:spPr>
          <a:xfrm>
            <a:off x="685800" y="5958000"/>
            <a:ext cx="80010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Starting with two initial centroids in one cluster of each pair of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17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10 Clusters Example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94" name="Google Shape;1194;p1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9480" y="1063800"/>
            <a:ext cx="3354480" cy="251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24280" y="1063800"/>
            <a:ext cx="3354480" cy="251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9480" y="3502080"/>
            <a:ext cx="3354480" cy="251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1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24280" y="3502080"/>
            <a:ext cx="3354480" cy="2517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17"/>
          <p:cNvSpPr/>
          <p:nvPr/>
        </p:nvSpPr>
        <p:spPr>
          <a:xfrm>
            <a:off x="685800" y="5958000"/>
            <a:ext cx="80010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Starting with two initial centroids in one cluster of each pair of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8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10 Clusters Example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4" name="Google Shape;1204;p118"/>
          <p:cNvSpPr/>
          <p:nvPr/>
        </p:nvSpPr>
        <p:spPr>
          <a:xfrm>
            <a:off x="1066680" y="5943600"/>
            <a:ext cx="7315200" cy="304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5" name="Google Shape;1205;p118"/>
          <p:cNvSpPr/>
          <p:nvPr/>
        </p:nvSpPr>
        <p:spPr>
          <a:xfrm>
            <a:off x="685800" y="5958000"/>
            <a:ext cx="80010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Starting with some pairs of clusters having three initial centroids, while other have only one.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06" name="Google Shape;1206;p1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47920" y="990720"/>
            <a:ext cx="6700680" cy="50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47920" y="990720"/>
            <a:ext cx="6700680" cy="50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47920" y="990720"/>
            <a:ext cx="6700680" cy="50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47920" y="990720"/>
            <a:ext cx="6700680" cy="50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19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10 Clusters Example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5" name="Google Shape;1215;p119"/>
          <p:cNvSpPr/>
          <p:nvPr/>
        </p:nvSpPr>
        <p:spPr>
          <a:xfrm>
            <a:off x="1066680" y="5943600"/>
            <a:ext cx="7315200" cy="304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6" name="Google Shape;1216;p119"/>
          <p:cNvSpPr/>
          <p:nvPr/>
        </p:nvSpPr>
        <p:spPr>
          <a:xfrm>
            <a:off x="685800" y="5958000"/>
            <a:ext cx="80010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Starting with some pairs of clusters having three initial centroids, while other have only one.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17" name="Google Shape;1217;p1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4400" y="990720"/>
            <a:ext cx="3354480" cy="251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75120" y="990720"/>
            <a:ext cx="3354480" cy="251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4400" y="3352680"/>
            <a:ext cx="3354480" cy="251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1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76920" y="3352680"/>
            <a:ext cx="3354120" cy="251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20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Solutions to Initial Centroids Problem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6" name="Google Shape;1226;p120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Multiple runs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Helps, but probability is not on your side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Sample and use hierarchical clustering to determine initial centroids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Select more than k initial centroids and then select among these initial centroids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Select most widely separated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Postprocessing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Bisecting K-means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Not as susceptible to initialization issues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1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Handling Empty Clusters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2" name="Google Shape;1232;p121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Basic K-means algorithm can yield empty clusters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3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Several strategies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Choose the point that contributes most to SSE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Choose a point from the cluster with the highest SSE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If there are several empty clusters, the above can be repeated several times.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2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Updating Centers Incrementally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8" name="Google Shape;1238;p122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 the basic K-means algorithm, centroids are updated after all points are assigned to a centroid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3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 alternative is to update the centroids after each assignment (incremental approach)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Each assignment updates zero or two centroids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More expensive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Introduces an order dependency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Never get an empty cluster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 use “weights” to change the impact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23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Pre-processing and Post-processing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4" name="Google Shape;1244;p123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Pre-processing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Normalize the data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Eliminate outliers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3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Post-processing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Eliminate small clusters that may represent outliers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Split ‘loose’ clusters, i.e., clusters with relatively high SSE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Merge clusters that are ‘close’ and that have relatively low SSE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 use these steps during the clustering process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27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ISODATA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4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Bisecting K-means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0" name="Google Shape;1250;p124"/>
          <p:cNvSpPr/>
          <p:nvPr/>
        </p:nvSpPr>
        <p:spPr>
          <a:xfrm>
            <a:off x="639720" y="1143000"/>
            <a:ext cx="8001000" cy="976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1495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Bisecting K-means algorithm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Variant of K-means that can produce a partitional or a hierarchical clustering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51" name="Google Shape;1251;p1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8600" y="2971800"/>
            <a:ext cx="8694720" cy="259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1"/>
          <p:cNvSpPr/>
          <p:nvPr/>
        </p:nvSpPr>
        <p:spPr>
          <a:xfrm>
            <a:off x="228600" y="426960"/>
            <a:ext cx="6477120" cy="792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Types of Clustering Algorithms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47" name="Google Shape;347;p71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48" name="Google Shape;348;p7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8600" y="1295280"/>
            <a:ext cx="8534520" cy="518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1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90720" y="1219320"/>
            <a:ext cx="6700680" cy="502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90720" y="1219320"/>
            <a:ext cx="6700680" cy="502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90720" y="1219320"/>
            <a:ext cx="6700680" cy="502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0720" y="1219320"/>
            <a:ext cx="6700680" cy="502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2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90720" y="1219320"/>
            <a:ext cx="6700680" cy="502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25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90720" y="1219320"/>
            <a:ext cx="6700680" cy="502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25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90720" y="1219320"/>
            <a:ext cx="6700680" cy="502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25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990720" y="1219320"/>
            <a:ext cx="6700680" cy="502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25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90720" y="1219320"/>
            <a:ext cx="6700680" cy="502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25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90720" y="1219320"/>
            <a:ext cx="6700680" cy="502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25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Bisecting K-means Example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26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Limitations of K-means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2" name="Google Shape;1272;p126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K-means has problems when clusters are of differing 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Sizes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Densities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Non-globular shapes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K-means has problems when the data contains outliers.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27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Limitations of K-means: Differing Sizes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8" name="Google Shape;1278;p127"/>
          <p:cNvSpPr/>
          <p:nvPr/>
        </p:nvSpPr>
        <p:spPr>
          <a:xfrm>
            <a:off x="639720" y="1143000"/>
            <a:ext cx="8001000" cy="976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3400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79" name="Google Shape;1279;p1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447920"/>
            <a:ext cx="426888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67080" y="1447920"/>
            <a:ext cx="426888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27"/>
          <p:cNvSpPr/>
          <p:nvPr/>
        </p:nvSpPr>
        <p:spPr>
          <a:xfrm>
            <a:off x="762120" y="4952880"/>
            <a:ext cx="20574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2" name="Google Shape;1282;p127"/>
          <p:cNvSpPr/>
          <p:nvPr/>
        </p:nvSpPr>
        <p:spPr>
          <a:xfrm>
            <a:off x="5397480" y="4902120"/>
            <a:ext cx="2337120" cy="36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K-means (3 Clusters)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28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Limitations of K-means: Differing Density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8" name="Google Shape;1288;p128"/>
          <p:cNvSpPr/>
          <p:nvPr/>
        </p:nvSpPr>
        <p:spPr>
          <a:xfrm>
            <a:off x="639720" y="1143000"/>
            <a:ext cx="8001000" cy="976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3400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9" name="Google Shape;1289;p128"/>
          <p:cNvSpPr/>
          <p:nvPr/>
        </p:nvSpPr>
        <p:spPr>
          <a:xfrm>
            <a:off x="762120" y="4952880"/>
            <a:ext cx="213336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90" name="Google Shape;1290;p1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447920"/>
            <a:ext cx="426888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67080" y="1447920"/>
            <a:ext cx="426888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28"/>
          <p:cNvSpPr/>
          <p:nvPr/>
        </p:nvSpPr>
        <p:spPr>
          <a:xfrm>
            <a:off x="5397480" y="4902120"/>
            <a:ext cx="2337120" cy="36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K-means (3 Clusters)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29"/>
          <p:cNvSpPr/>
          <p:nvPr/>
        </p:nvSpPr>
        <p:spPr>
          <a:xfrm>
            <a:off x="228600" y="152280"/>
            <a:ext cx="861048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Limitations of K-means: Non-globular Shapes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8" name="Google Shape;1298;p129"/>
          <p:cNvSpPr/>
          <p:nvPr/>
        </p:nvSpPr>
        <p:spPr>
          <a:xfrm>
            <a:off x="639720" y="1143000"/>
            <a:ext cx="8001000" cy="976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3400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9" name="Google Shape;1299;p129"/>
          <p:cNvSpPr/>
          <p:nvPr/>
        </p:nvSpPr>
        <p:spPr>
          <a:xfrm>
            <a:off x="1143000" y="4876920"/>
            <a:ext cx="20574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00" name="Google Shape;1300;p1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8600" y="1219320"/>
            <a:ext cx="426888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91120" y="1219320"/>
            <a:ext cx="426852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29"/>
          <p:cNvSpPr/>
          <p:nvPr/>
        </p:nvSpPr>
        <p:spPr>
          <a:xfrm>
            <a:off x="5397480" y="4902120"/>
            <a:ext cx="2337120" cy="36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K-means (2 Clusters)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30"/>
          <p:cNvSpPr/>
          <p:nvPr/>
        </p:nvSpPr>
        <p:spPr>
          <a:xfrm>
            <a:off x="228600" y="152280"/>
            <a:ext cx="868680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Overcoming K-means Limitations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8" name="Google Shape;1308;p130"/>
          <p:cNvSpPr/>
          <p:nvPr/>
        </p:nvSpPr>
        <p:spPr>
          <a:xfrm>
            <a:off x="639720" y="1143000"/>
            <a:ext cx="8001000" cy="976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3400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09" name="Google Shape;1309;p1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447920"/>
            <a:ext cx="426888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30"/>
          <p:cNvSpPr/>
          <p:nvPr/>
        </p:nvSpPr>
        <p:spPr>
          <a:xfrm>
            <a:off x="762120" y="4952880"/>
            <a:ext cx="76960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				K-means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11" name="Google Shape;1311;p1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43400" y="1447920"/>
            <a:ext cx="426888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30"/>
          <p:cNvSpPr/>
          <p:nvPr/>
        </p:nvSpPr>
        <p:spPr>
          <a:xfrm>
            <a:off x="1143000" y="5562720"/>
            <a:ext cx="655308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One solution is to use many clusters.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Find parts of clusters, but need to put together.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31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Overcoming K-means Limitations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18" name="Google Shape;1318;p131"/>
          <p:cNvSpPr/>
          <p:nvPr/>
        </p:nvSpPr>
        <p:spPr>
          <a:xfrm>
            <a:off x="639720" y="1143000"/>
            <a:ext cx="8001000" cy="976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3400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19" name="Google Shape;1319;p131"/>
          <p:cNvSpPr/>
          <p:nvPr/>
        </p:nvSpPr>
        <p:spPr>
          <a:xfrm>
            <a:off x="762120" y="4952880"/>
            <a:ext cx="76960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				K-means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20" name="Google Shape;1320;p1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447920"/>
            <a:ext cx="426888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1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67080" y="1523880"/>
            <a:ext cx="426888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32"/>
          <p:cNvSpPr/>
          <p:nvPr/>
        </p:nvSpPr>
        <p:spPr>
          <a:xfrm>
            <a:off x="228600" y="152280"/>
            <a:ext cx="861048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Overcoming K-means Limitations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7" name="Google Shape;1327;p132"/>
          <p:cNvSpPr/>
          <p:nvPr/>
        </p:nvSpPr>
        <p:spPr>
          <a:xfrm>
            <a:off x="639720" y="1143000"/>
            <a:ext cx="8001000" cy="976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3400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8" name="Google Shape;1328;p132"/>
          <p:cNvSpPr/>
          <p:nvPr/>
        </p:nvSpPr>
        <p:spPr>
          <a:xfrm>
            <a:off x="1143000" y="4876920"/>
            <a:ext cx="76960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				K-means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29" name="Google Shape;1329;p1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8600" y="1219320"/>
            <a:ext cx="426888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65640" y="1219320"/>
            <a:ext cx="426888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33"/>
          <p:cNvSpPr/>
          <p:nvPr/>
        </p:nvSpPr>
        <p:spPr>
          <a:xfrm>
            <a:off x="457200" y="-152280"/>
            <a:ext cx="6019920" cy="1143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K-means variations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8" name="Google Shape;1338;p133"/>
          <p:cNvSpPr/>
          <p:nvPr/>
        </p:nvSpPr>
        <p:spPr>
          <a:xfrm>
            <a:off x="411120" y="1295280"/>
            <a:ext cx="8318520" cy="5181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23520" marR="0" lvl="0" indent="-223520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K-medoids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– instead of mean, use medians of each cluster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65150" marR="0" lvl="1" indent="-2235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Mean of 1, 3, 5, 7, 9 is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65150" marR="0" lvl="1" indent="-2235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Mean of 1, 3, 5, 7, 1009 is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65150" marR="0" lvl="1" indent="-2235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Median of 1, 3, 5, 7, 1009 is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65150" marR="0" lvl="1" indent="-2235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Median advantage: not affected by extreme values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3520" marR="0" lvl="0" indent="-223520" algn="l" rtl="0"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large databases, use sampling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3520" marR="0" lvl="0" indent="-223520" algn="l" rtl="0">
              <a:spcBef>
                <a:spcPts val="75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9" name="Google Shape;1339;p133"/>
          <p:cNvSpPr/>
          <p:nvPr/>
        </p:nvSpPr>
        <p:spPr>
          <a:xfrm>
            <a:off x="4343400" y="1981080"/>
            <a:ext cx="333000" cy="45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  <a:ln w="572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0" name="Google Shape;1340;p133"/>
          <p:cNvSpPr/>
          <p:nvPr/>
        </p:nvSpPr>
        <p:spPr>
          <a:xfrm>
            <a:off x="4952880" y="2362320"/>
            <a:ext cx="637920" cy="45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  <a:ln w="572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205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1" name="Google Shape;1341;p133"/>
          <p:cNvSpPr/>
          <p:nvPr/>
        </p:nvSpPr>
        <p:spPr>
          <a:xfrm>
            <a:off x="5410080" y="2971800"/>
            <a:ext cx="333000" cy="45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  <a:ln w="57225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42" name="Google Shape;1342;p133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34"/>
          <p:cNvSpPr/>
          <p:nvPr/>
        </p:nvSpPr>
        <p:spPr>
          <a:xfrm>
            <a:off x="380880" y="0"/>
            <a:ext cx="3505320" cy="1143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-Medoids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50" name="Google Shape;1350;p134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351" name="Google Shape;1351;p1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200" y="1600200"/>
            <a:ext cx="8229600" cy="281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2"/>
          <p:cNvSpPr/>
          <p:nvPr/>
        </p:nvSpPr>
        <p:spPr>
          <a:xfrm>
            <a:off x="1600200" y="4038480"/>
            <a:ext cx="2514600" cy="1295640"/>
          </a:xfrm>
          <a:prstGeom prst="rect">
            <a:avLst/>
          </a:prstGeom>
          <a:solidFill>
            <a:srgbClr val="800080">
              <a:alpha val="27843"/>
            </a:srgbClr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p72"/>
          <p:cNvSpPr/>
          <p:nvPr/>
        </p:nvSpPr>
        <p:spPr>
          <a:xfrm>
            <a:off x="304920" y="0"/>
            <a:ext cx="8229600" cy="1143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Classification vs. Clustering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57" name="Google Shape;357;p72"/>
          <p:cNvCxnSpPr/>
          <p:nvPr/>
        </p:nvCxnSpPr>
        <p:spPr>
          <a:xfrm>
            <a:off x="1600200" y="2438280"/>
            <a:ext cx="1440" cy="289584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58" name="Google Shape;358;p72"/>
          <p:cNvCxnSpPr/>
          <p:nvPr/>
        </p:nvCxnSpPr>
        <p:spPr>
          <a:xfrm>
            <a:off x="1600200" y="5334120"/>
            <a:ext cx="3505320" cy="144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59" name="Google Shape;359;p72"/>
          <p:cNvSpPr/>
          <p:nvPr/>
        </p:nvSpPr>
        <p:spPr>
          <a:xfrm>
            <a:off x="3054240" y="4425840"/>
            <a:ext cx="139680" cy="139680"/>
          </a:xfrm>
          <a:prstGeom prst="rect">
            <a:avLst/>
          </a:prstGeom>
          <a:solidFill>
            <a:srgbClr val="51DC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0" name="Google Shape;360;p72"/>
          <p:cNvSpPr/>
          <p:nvPr/>
        </p:nvSpPr>
        <p:spPr>
          <a:xfrm>
            <a:off x="3359160" y="4197240"/>
            <a:ext cx="139680" cy="139680"/>
          </a:xfrm>
          <a:prstGeom prst="rect">
            <a:avLst/>
          </a:prstGeom>
          <a:solidFill>
            <a:srgbClr val="51DC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1" name="Google Shape;361;p72"/>
          <p:cNvSpPr/>
          <p:nvPr/>
        </p:nvSpPr>
        <p:spPr>
          <a:xfrm>
            <a:off x="3282840" y="4425840"/>
            <a:ext cx="139680" cy="139680"/>
          </a:xfrm>
          <a:prstGeom prst="rect">
            <a:avLst/>
          </a:prstGeom>
          <a:solidFill>
            <a:srgbClr val="51DC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2" name="Google Shape;362;p72"/>
          <p:cNvSpPr/>
          <p:nvPr/>
        </p:nvSpPr>
        <p:spPr>
          <a:xfrm>
            <a:off x="3511440" y="4730760"/>
            <a:ext cx="139680" cy="139680"/>
          </a:xfrm>
          <a:prstGeom prst="rect">
            <a:avLst/>
          </a:prstGeom>
          <a:solidFill>
            <a:srgbClr val="51DC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3" name="Google Shape;363;p72"/>
          <p:cNvSpPr/>
          <p:nvPr/>
        </p:nvSpPr>
        <p:spPr>
          <a:xfrm>
            <a:off x="4191120" y="4419720"/>
            <a:ext cx="139680" cy="139680"/>
          </a:xfrm>
          <a:prstGeom prst="rect">
            <a:avLst/>
          </a:prstGeom>
          <a:solidFill>
            <a:srgbClr val="51DC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" name="Google Shape;364;p72"/>
          <p:cNvSpPr/>
          <p:nvPr/>
        </p:nvSpPr>
        <p:spPr>
          <a:xfrm>
            <a:off x="2825640" y="4654440"/>
            <a:ext cx="139680" cy="139680"/>
          </a:xfrm>
          <a:prstGeom prst="rect">
            <a:avLst/>
          </a:prstGeom>
          <a:solidFill>
            <a:srgbClr val="51DC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" name="Google Shape;365;p72"/>
          <p:cNvSpPr/>
          <p:nvPr/>
        </p:nvSpPr>
        <p:spPr>
          <a:xfrm>
            <a:off x="2292480" y="358776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" name="Google Shape;366;p72"/>
          <p:cNvSpPr/>
          <p:nvPr/>
        </p:nvSpPr>
        <p:spPr>
          <a:xfrm>
            <a:off x="2444760" y="374004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p72"/>
          <p:cNvSpPr/>
          <p:nvPr/>
        </p:nvSpPr>
        <p:spPr>
          <a:xfrm>
            <a:off x="2749680" y="366408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72"/>
          <p:cNvSpPr/>
          <p:nvPr/>
        </p:nvSpPr>
        <p:spPr>
          <a:xfrm>
            <a:off x="3054240" y="358776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72"/>
          <p:cNvSpPr/>
          <p:nvPr/>
        </p:nvSpPr>
        <p:spPr>
          <a:xfrm>
            <a:off x="2216160" y="427356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" name="Google Shape;370;p72"/>
          <p:cNvSpPr/>
          <p:nvPr/>
        </p:nvSpPr>
        <p:spPr>
          <a:xfrm>
            <a:off x="3435480" y="328284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" name="Google Shape;371;p72"/>
          <p:cNvSpPr/>
          <p:nvPr/>
        </p:nvSpPr>
        <p:spPr>
          <a:xfrm>
            <a:off x="2597040" y="404496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" name="Google Shape;372;p72"/>
          <p:cNvSpPr/>
          <p:nvPr/>
        </p:nvSpPr>
        <p:spPr>
          <a:xfrm>
            <a:off x="3054240" y="389268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" name="Google Shape;373;p72"/>
          <p:cNvSpPr/>
          <p:nvPr/>
        </p:nvSpPr>
        <p:spPr>
          <a:xfrm>
            <a:off x="3435480" y="381636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p72"/>
          <p:cNvSpPr/>
          <p:nvPr/>
        </p:nvSpPr>
        <p:spPr>
          <a:xfrm>
            <a:off x="2368440" y="442584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" name="Google Shape;375;p72"/>
          <p:cNvSpPr/>
          <p:nvPr/>
        </p:nvSpPr>
        <p:spPr>
          <a:xfrm>
            <a:off x="2139840" y="465444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" name="Google Shape;376;p72"/>
          <p:cNvSpPr/>
          <p:nvPr/>
        </p:nvSpPr>
        <p:spPr>
          <a:xfrm>
            <a:off x="2825640" y="328284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" name="Google Shape;377;p72"/>
          <p:cNvSpPr/>
          <p:nvPr/>
        </p:nvSpPr>
        <p:spPr>
          <a:xfrm>
            <a:off x="2597040" y="4807080"/>
            <a:ext cx="139680" cy="139680"/>
          </a:xfrm>
          <a:prstGeom prst="rect">
            <a:avLst/>
          </a:prstGeom>
          <a:solidFill>
            <a:srgbClr val="51DC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8" name="Google Shape;378;p72"/>
          <p:cNvSpPr/>
          <p:nvPr/>
        </p:nvSpPr>
        <p:spPr>
          <a:xfrm>
            <a:off x="3435480" y="351144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9" name="Google Shape;379;p72"/>
          <p:cNvSpPr/>
          <p:nvPr/>
        </p:nvSpPr>
        <p:spPr>
          <a:xfrm>
            <a:off x="4502160" y="358776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" name="Google Shape;380;p72"/>
          <p:cNvSpPr/>
          <p:nvPr/>
        </p:nvSpPr>
        <p:spPr>
          <a:xfrm>
            <a:off x="4197240" y="381636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1" name="Google Shape;381;p72"/>
          <p:cNvSpPr/>
          <p:nvPr/>
        </p:nvSpPr>
        <p:spPr>
          <a:xfrm>
            <a:off x="4121280" y="412128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2" name="Google Shape;382;p72"/>
          <p:cNvSpPr/>
          <p:nvPr/>
        </p:nvSpPr>
        <p:spPr>
          <a:xfrm>
            <a:off x="4425840" y="419724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3" name="Google Shape;383;p72"/>
          <p:cNvSpPr/>
          <p:nvPr/>
        </p:nvSpPr>
        <p:spPr>
          <a:xfrm>
            <a:off x="4578480" y="434988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4" name="Google Shape;384;p72"/>
          <p:cNvSpPr/>
          <p:nvPr/>
        </p:nvSpPr>
        <p:spPr>
          <a:xfrm>
            <a:off x="4502160" y="3968640"/>
            <a:ext cx="139680" cy="139680"/>
          </a:xfrm>
          <a:prstGeom prst="ellipse">
            <a:avLst/>
          </a:prstGeom>
          <a:solidFill>
            <a:srgbClr val="00C0C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5" name="Google Shape;385;p72"/>
          <p:cNvSpPr/>
          <p:nvPr/>
        </p:nvSpPr>
        <p:spPr>
          <a:xfrm>
            <a:off x="3206880" y="3282840"/>
            <a:ext cx="139680" cy="139680"/>
          </a:xfrm>
          <a:prstGeom prst="rect">
            <a:avLst/>
          </a:prstGeom>
          <a:solidFill>
            <a:srgbClr val="51DC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6" name="Google Shape;386;p72"/>
          <p:cNvSpPr/>
          <p:nvPr/>
        </p:nvSpPr>
        <p:spPr>
          <a:xfrm>
            <a:off x="4267080" y="1371600"/>
            <a:ext cx="5105520" cy="196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285750" marR="0" lvl="0" indent="-2838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Classification: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Supervised learning: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384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Learns a method for predicting the instance class from pre-labeled (classified)  instances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7" name="Google Shape;387;p72"/>
          <p:cNvSpPr/>
          <p:nvPr/>
        </p:nvSpPr>
        <p:spPr>
          <a:xfrm>
            <a:off x="4114800" y="2971800"/>
            <a:ext cx="914400" cy="2362320"/>
          </a:xfrm>
          <a:prstGeom prst="rect">
            <a:avLst/>
          </a:prstGeom>
          <a:solidFill>
            <a:srgbClr val="00C0C0">
              <a:alpha val="30980"/>
            </a:srgbClr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8" name="Google Shape;388;p72"/>
          <p:cNvSpPr/>
          <p:nvPr/>
        </p:nvSpPr>
        <p:spPr>
          <a:xfrm>
            <a:off x="1600200" y="4038480"/>
            <a:ext cx="1219320" cy="1295640"/>
          </a:xfrm>
          <a:prstGeom prst="rect">
            <a:avLst/>
          </a:prstGeom>
          <a:solidFill>
            <a:srgbClr val="00C0C0">
              <a:alpha val="30980"/>
            </a:srgbClr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89" name="Google Shape;389;p72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35"/>
          <p:cNvSpPr/>
          <p:nvPr/>
        </p:nvSpPr>
        <p:spPr>
          <a:xfrm>
            <a:off x="304920" y="0"/>
            <a:ext cx="6400800" cy="1143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The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k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-Medoids Algorithm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59" name="Google Shape;1359;p135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360" name="Google Shape;1360;p1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9480" y="1600200"/>
            <a:ext cx="7269120" cy="49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36"/>
          <p:cNvSpPr/>
          <p:nvPr/>
        </p:nvSpPr>
        <p:spPr>
          <a:xfrm>
            <a:off x="0" y="0"/>
            <a:ext cx="8458200" cy="1143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Evaluating Cost of Swapping Medoids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68" name="Google Shape;1368;p136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369" name="Google Shape;1369;p13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85800" y="1600200"/>
            <a:ext cx="7429680" cy="474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37"/>
          <p:cNvSpPr/>
          <p:nvPr/>
        </p:nvSpPr>
        <p:spPr>
          <a:xfrm>
            <a:off x="0" y="0"/>
            <a:ext cx="8534520" cy="1143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Evaluating Cost of Swapping Medoids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77" name="Google Shape;1377;p137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378" name="Google Shape;1378;p13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200" y="2575080"/>
            <a:ext cx="8229600" cy="257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38"/>
          <p:cNvSpPr/>
          <p:nvPr/>
        </p:nvSpPr>
        <p:spPr>
          <a:xfrm>
            <a:off x="380880" y="0"/>
            <a:ext cx="3505320" cy="1143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Four Cases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86" name="Google Shape;1386;p138"/>
          <p:cNvCxnSpPr/>
          <p:nvPr/>
        </p:nvCxnSpPr>
        <p:spPr>
          <a:xfrm>
            <a:off x="228600" y="1176480"/>
            <a:ext cx="6934320" cy="1440"/>
          </a:xfrm>
          <a:prstGeom prst="straightConnector1">
            <a:avLst/>
          </a:prstGeom>
          <a:noFill/>
          <a:ln w="57225" cap="flat" cmpd="sng">
            <a:solidFill>
              <a:srgbClr val="C71D19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387" name="Google Shape;1387;p13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8040" y="1628775"/>
            <a:ext cx="7927920" cy="452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39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Hierarchical Clustering 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3" name="Google Shape;1393;p139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Produces a set of nested clusters organized as a hierarchical tree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 be visualized as a dendrogram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tree like diagram that records the sequences of merges or splits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94" name="Google Shape;1394;p1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71600" y="3859200"/>
            <a:ext cx="3459240" cy="216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1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257800" y="3629160"/>
            <a:ext cx="2319480" cy="236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40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Strengths of Hierarchical Clustering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1" name="Google Shape;1401;p140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 not have to assume any particular number of clusters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Any desired number of clusters can be obtained by ‘cutting’ the dendogram at the proper level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They may correspond to meaningful taxonomies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Example in biological sciences (e.g., animal kingdom, phylogeny reconstruction, …)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41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Hierarchical Clustering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7" name="Google Shape;1407;p141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Two main types of hierarchical clustering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Agglomerative: 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143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Start with the points as individual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143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At each step, merge the closest pair of clusters until only one cluster (or k clusters) left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Divisive:  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143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Start with one, all-inclusive cluster 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1430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Noto Sans Symbols"/>
              <a:buChar char="◆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At each step, split a cluster until each cluster contains a point (or there are k clusters)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3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Traditional hierarchical algorithms use a similarity or distance matrix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Merge or split one cluster at a time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42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Agglomerative Clustering Algorithm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3" name="Google Shape;1413;p142"/>
          <p:cNvSpPr/>
          <p:nvPr/>
        </p:nvSpPr>
        <p:spPr>
          <a:xfrm>
            <a:off x="639720" y="1143000"/>
            <a:ext cx="800100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1495" marR="0" lvl="0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More popular hierarchical clustering technique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07895" marR="0" lvl="4" indent="-37909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Basic algorithm is straightforward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AutoNum type="arabicPeriod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Compute the proximity matrix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AutoNum type="arabicPeriod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Let each data point be a cluster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AutoNum type="arabicPeriod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Repeat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AutoNum type="arabicPeriod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Merge the two closest clusters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AutoNum type="arabicPeriod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Update the proximity matrix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AutoNum type="arabicPeriod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Until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only a single cluster remains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Key operation is the computation of the proximity of two 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88695" marR="0" lvl="1" indent="-53149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Different approaches to defining the distance between clusters distinguish the different algorithms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43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Starting Situation 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9" name="Google Shape;1419;p143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Start with clusters of individual points and a proximity matrix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20" name="Google Shape;1420;p143"/>
          <p:cNvSpPr/>
          <p:nvPr/>
        </p:nvSpPr>
        <p:spPr>
          <a:xfrm>
            <a:off x="685800" y="440388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1" name="Google Shape;1421;p143"/>
          <p:cNvSpPr/>
          <p:nvPr/>
        </p:nvSpPr>
        <p:spPr>
          <a:xfrm>
            <a:off x="2743200" y="547056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2" name="Google Shape;1422;p143"/>
          <p:cNvSpPr/>
          <p:nvPr/>
        </p:nvSpPr>
        <p:spPr>
          <a:xfrm>
            <a:off x="1600200" y="356544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3" name="Google Shape;1423;p143"/>
          <p:cNvSpPr/>
          <p:nvPr/>
        </p:nvSpPr>
        <p:spPr>
          <a:xfrm>
            <a:off x="1447920" y="531828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4" name="Google Shape;1424;p143"/>
          <p:cNvSpPr/>
          <p:nvPr/>
        </p:nvSpPr>
        <p:spPr>
          <a:xfrm>
            <a:off x="3124080" y="356544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5" name="Google Shape;1425;p143"/>
          <p:cNvSpPr/>
          <p:nvPr/>
        </p:nvSpPr>
        <p:spPr>
          <a:xfrm>
            <a:off x="1600200" y="295596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6" name="Google Shape;1426;p143"/>
          <p:cNvSpPr/>
          <p:nvPr/>
        </p:nvSpPr>
        <p:spPr>
          <a:xfrm>
            <a:off x="457200" y="470844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7" name="Google Shape;1427;p143"/>
          <p:cNvSpPr/>
          <p:nvPr/>
        </p:nvSpPr>
        <p:spPr>
          <a:xfrm>
            <a:off x="1828800" y="531828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8" name="Google Shape;1428;p143"/>
          <p:cNvSpPr/>
          <p:nvPr/>
        </p:nvSpPr>
        <p:spPr>
          <a:xfrm>
            <a:off x="3124080" y="508968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9" name="Google Shape;1429;p143"/>
          <p:cNvSpPr/>
          <p:nvPr/>
        </p:nvSpPr>
        <p:spPr>
          <a:xfrm>
            <a:off x="2133720" y="303228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0" name="Google Shape;1430;p143"/>
          <p:cNvSpPr/>
          <p:nvPr/>
        </p:nvSpPr>
        <p:spPr>
          <a:xfrm>
            <a:off x="3200400" y="409896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1" name="Google Shape;1431;p143"/>
          <p:cNvSpPr/>
          <p:nvPr/>
        </p:nvSpPr>
        <p:spPr>
          <a:xfrm>
            <a:off x="3733920" y="3184560"/>
            <a:ext cx="228600" cy="228600"/>
          </a:xfrm>
          <a:prstGeom prst="ellipse">
            <a:avLst/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32" name="Google Shape;1432;p143"/>
          <p:cNvGrpSpPr/>
          <p:nvPr/>
        </p:nvGrpSpPr>
        <p:grpSpPr>
          <a:xfrm>
            <a:off x="5257800" y="1903320"/>
            <a:ext cx="3198960" cy="2796840"/>
            <a:chOff x="5257800" y="1903320"/>
            <a:chExt cx="3198960" cy="2796840"/>
          </a:xfrm>
        </p:grpSpPr>
        <p:cxnSp>
          <p:nvCxnSpPr>
            <p:cNvPr id="1433" name="Google Shape;1433;p143"/>
            <p:cNvCxnSpPr/>
            <p:nvPr/>
          </p:nvCxnSpPr>
          <p:spPr>
            <a:xfrm>
              <a:off x="5613480" y="1903320"/>
              <a:ext cx="0" cy="22748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34" name="Google Shape;1434;p143"/>
            <p:cNvCxnSpPr/>
            <p:nvPr/>
          </p:nvCxnSpPr>
          <p:spPr>
            <a:xfrm>
              <a:off x="5329080" y="2163600"/>
              <a:ext cx="2772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35" name="Google Shape;1435;p143"/>
            <p:cNvCxnSpPr/>
            <p:nvPr/>
          </p:nvCxnSpPr>
          <p:spPr>
            <a:xfrm>
              <a:off x="6081840" y="1903320"/>
              <a:ext cx="0" cy="22748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36" name="Google Shape;1436;p143"/>
            <p:cNvCxnSpPr/>
            <p:nvPr/>
          </p:nvCxnSpPr>
          <p:spPr>
            <a:xfrm>
              <a:off x="6551640" y="1903320"/>
              <a:ext cx="0" cy="22748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37" name="Google Shape;1437;p143"/>
            <p:cNvCxnSpPr/>
            <p:nvPr/>
          </p:nvCxnSpPr>
          <p:spPr>
            <a:xfrm>
              <a:off x="7021440" y="1903320"/>
              <a:ext cx="0" cy="22748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38" name="Google Shape;1438;p143"/>
            <p:cNvCxnSpPr/>
            <p:nvPr/>
          </p:nvCxnSpPr>
          <p:spPr>
            <a:xfrm>
              <a:off x="7489800" y="1903320"/>
              <a:ext cx="0" cy="22748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39" name="Google Shape;1439;p143"/>
            <p:cNvCxnSpPr/>
            <p:nvPr/>
          </p:nvCxnSpPr>
          <p:spPr>
            <a:xfrm>
              <a:off x="7959600" y="1903320"/>
              <a:ext cx="0" cy="22748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40" name="Google Shape;1440;p143"/>
            <p:cNvCxnSpPr/>
            <p:nvPr/>
          </p:nvCxnSpPr>
          <p:spPr>
            <a:xfrm>
              <a:off x="5329080" y="2514600"/>
              <a:ext cx="2772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41" name="Google Shape;1441;p143"/>
            <p:cNvCxnSpPr/>
            <p:nvPr/>
          </p:nvCxnSpPr>
          <p:spPr>
            <a:xfrm>
              <a:off x="5329080" y="2865600"/>
              <a:ext cx="2772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42" name="Google Shape;1442;p143"/>
            <p:cNvCxnSpPr/>
            <p:nvPr/>
          </p:nvCxnSpPr>
          <p:spPr>
            <a:xfrm>
              <a:off x="5329080" y="3216240"/>
              <a:ext cx="2772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43" name="Google Shape;1443;p143"/>
            <p:cNvCxnSpPr/>
            <p:nvPr/>
          </p:nvCxnSpPr>
          <p:spPr>
            <a:xfrm>
              <a:off x="5329080" y="3567240"/>
              <a:ext cx="2772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44" name="Google Shape;1444;p143"/>
            <p:cNvCxnSpPr/>
            <p:nvPr/>
          </p:nvCxnSpPr>
          <p:spPr>
            <a:xfrm>
              <a:off x="5329080" y="3919680"/>
              <a:ext cx="2772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445" name="Google Shape;1445;p143"/>
            <p:cNvSpPr/>
            <p:nvPr/>
          </p:nvSpPr>
          <p:spPr>
            <a:xfrm>
              <a:off x="5257800" y="2228760"/>
              <a:ext cx="49680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6" name="Google Shape;1446;p143"/>
            <p:cNvSpPr/>
            <p:nvPr/>
          </p:nvSpPr>
          <p:spPr>
            <a:xfrm>
              <a:off x="5257800" y="2943360"/>
              <a:ext cx="49680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7" name="Google Shape;1447;p143"/>
            <p:cNvSpPr/>
            <p:nvPr/>
          </p:nvSpPr>
          <p:spPr>
            <a:xfrm>
              <a:off x="5257800" y="3657600"/>
              <a:ext cx="49680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8" name="Google Shape;1448;p143"/>
            <p:cNvSpPr/>
            <p:nvPr/>
          </p:nvSpPr>
          <p:spPr>
            <a:xfrm>
              <a:off x="5257800" y="3335400"/>
              <a:ext cx="49680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9" name="Google Shape;1449;p143"/>
            <p:cNvSpPr/>
            <p:nvPr/>
          </p:nvSpPr>
          <p:spPr>
            <a:xfrm>
              <a:off x="5257800" y="2619360"/>
              <a:ext cx="49680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0" name="Google Shape;1450;p143"/>
            <p:cNvSpPr/>
            <p:nvPr/>
          </p:nvSpPr>
          <p:spPr>
            <a:xfrm>
              <a:off x="5684760" y="1903320"/>
              <a:ext cx="49680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1" name="Google Shape;1451;p143"/>
            <p:cNvSpPr/>
            <p:nvPr/>
          </p:nvSpPr>
          <p:spPr>
            <a:xfrm>
              <a:off x="6110280" y="1903320"/>
              <a:ext cx="49680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2" name="Google Shape;1452;p143"/>
            <p:cNvSpPr/>
            <p:nvPr/>
          </p:nvSpPr>
          <p:spPr>
            <a:xfrm>
              <a:off x="6608880" y="1903320"/>
              <a:ext cx="49536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3" name="Google Shape;1453;p143"/>
            <p:cNvSpPr/>
            <p:nvPr/>
          </p:nvSpPr>
          <p:spPr>
            <a:xfrm>
              <a:off x="7107120" y="1903320"/>
              <a:ext cx="49716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4" name="Google Shape;1454;p143"/>
            <p:cNvSpPr/>
            <p:nvPr/>
          </p:nvSpPr>
          <p:spPr>
            <a:xfrm>
              <a:off x="7462800" y="1903320"/>
              <a:ext cx="49536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5" name="Google Shape;1455;p143"/>
            <p:cNvSpPr/>
            <p:nvPr/>
          </p:nvSpPr>
          <p:spPr>
            <a:xfrm>
              <a:off x="7959600" y="1903320"/>
              <a:ext cx="497160" cy="337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 . 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6" name="Google Shape;1456;p143"/>
            <p:cNvSpPr/>
            <p:nvPr/>
          </p:nvSpPr>
          <p:spPr>
            <a:xfrm>
              <a:off x="5329080" y="3868560"/>
              <a:ext cx="282600" cy="831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75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75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457" name="Google Shape;1457;p143"/>
          <p:cNvSpPr/>
          <p:nvPr/>
        </p:nvSpPr>
        <p:spPr>
          <a:xfrm>
            <a:off x="5791320" y="4343400"/>
            <a:ext cx="2514600" cy="398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Matrix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58" name="Google Shape;1458;p14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2000" y="5610240"/>
            <a:ext cx="4056120" cy="71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44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Intermediate Situation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4" name="Google Shape;1464;p144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After some merging steps, we have some clusters 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5" name="Google Shape;1465;p144"/>
          <p:cNvSpPr/>
          <p:nvPr/>
        </p:nvSpPr>
        <p:spPr>
          <a:xfrm>
            <a:off x="609480" y="3886200"/>
            <a:ext cx="546120" cy="77328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144"/>
          <p:cNvSpPr/>
          <p:nvPr/>
        </p:nvSpPr>
        <p:spPr>
          <a:xfrm rot="-5400000">
            <a:off x="1598400" y="2666520"/>
            <a:ext cx="762120" cy="91440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144"/>
          <p:cNvSpPr/>
          <p:nvPr/>
        </p:nvSpPr>
        <p:spPr>
          <a:xfrm rot="10800000">
            <a:off x="3352320" y="3049200"/>
            <a:ext cx="685800" cy="76212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144"/>
          <p:cNvSpPr/>
          <p:nvPr/>
        </p:nvSpPr>
        <p:spPr>
          <a:xfrm>
            <a:off x="1295280" y="4952880"/>
            <a:ext cx="774720" cy="77328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9" name="Google Shape;1469;p144"/>
          <p:cNvSpPr/>
          <p:nvPr/>
        </p:nvSpPr>
        <p:spPr>
          <a:xfrm rot="10800000">
            <a:off x="2590560" y="4878000"/>
            <a:ext cx="685800" cy="76212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0" name="Google Shape;1470;p144"/>
          <p:cNvSpPr/>
          <p:nvPr/>
        </p:nvSpPr>
        <p:spPr>
          <a:xfrm>
            <a:off x="685800" y="419112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C1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1" name="Google Shape;1471;p144"/>
          <p:cNvSpPr/>
          <p:nvPr/>
        </p:nvSpPr>
        <p:spPr>
          <a:xfrm>
            <a:off x="3429000" y="335268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C4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2" name="Google Shape;1472;p144"/>
          <p:cNvSpPr/>
          <p:nvPr/>
        </p:nvSpPr>
        <p:spPr>
          <a:xfrm>
            <a:off x="1523880" y="518148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C2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3" name="Google Shape;1473;p144"/>
          <p:cNvSpPr/>
          <p:nvPr/>
        </p:nvSpPr>
        <p:spPr>
          <a:xfrm>
            <a:off x="2743200" y="510552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C5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4" name="Google Shape;1474;p144"/>
          <p:cNvSpPr/>
          <p:nvPr/>
        </p:nvSpPr>
        <p:spPr>
          <a:xfrm>
            <a:off x="1752480" y="297180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C3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475" name="Google Shape;1475;p144"/>
          <p:cNvGrpSpPr/>
          <p:nvPr/>
        </p:nvGrpSpPr>
        <p:grpSpPr>
          <a:xfrm>
            <a:off x="5486400" y="1660680"/>
            <a:ext cx="2893680" cy="2215080"/>
            <a:chOff x="5486400" y="1660680"/>
            <a:chExt cx="2893680" cy="2215080"/>
          </a:xfrm>
        </p:grpSpPr>
        <p:sp>
          <p:nvSpPr>
            <p:cNvPr id="1476" name="Google Shape;1476;p144"/>
            <p:cNvSpPr/>
            <p:nvPr/>
          </p:nvSpPr>
          <p:spPr>
            <a:xfrm>
              <a:off x="6377400" y="1660680"/>
              <a:ext cx="5173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77" name="Google Shape;1477;p144"/>
            <p:cNvSpPr/>
            <p:nvPr/>
          </p:nvSpPr>
          <p:spPr>
            <a:xfrm>
              <a:off x="5932440" y="166068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478" name="Google Shape;1478;p144"/>
            <p:cNvCxnSpPr/>
            <p:nvPr/>
          </p:nvCxnSpPr>
          <p:spPr>
            <a:xfrm>
              <a:off x="5857920" y="1660680"/>
              <a:ext cx="0" cy="218916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79" name="Google Shape;1479;p144"/>
            <p:cNvCxnSpPr/>
            <p:nvPr/>
          </p:nvCxnSpPr>
          <p:spPr>
            <a:xfrm>
              <a:off x="5560920" y="1943280"/>
              <a:ext cx="274608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80" name="Google Shape;1480;p144"/>
            <p:cNvCxnSpPr/>
            <p:nvPr/>
          </p:nvCxnSpPr>
          <p:spPr>
            <a:xfrm>
              <a:off x="8308440" y="1660680"/>
              <a:ext cx="0" cy="218916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81" name="Google Shape;1481;p144"/>
            <p:cNvCxnSpPr/>
            <p:nvPr/>
          </p:nvCxnSpPr>
          <p:spPr>
            <a:xfrm>
              <a:off x="5560920" y="3851280"/>
              <a:ext cx="274608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482" name="Google Shape;1482;p144"/>
            <p:cNvSpPr/>
            <p:nvPr/>
          </p:nvSpPr>
          <p:spPr>
            <a:xfrm>
              <a:off x="5486400" y="201456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3" name="Google Shape;1483;p144"/>
            <p:cNvSpPr/>
            <p:nvPr/>
          </p:nvSpPr>
          <p:spPr>
            <a:xfrm>
              <a:off x="5486400" y="278928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4" name="Google Shape;1484;p144"/>
            <p:cNvSpPr/>
            <p:nvPr/>
          </p:nvSpPr>
          <p:spPr>
            <a:xfrm>
              <a:off x="5486400" y="356868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5" name="Google Shape;1485;p144"/>
            <p:cNvSpPr/>
            <p:nvPr/>
          </p:nvSpPr>
          <p:spPr>
            <a:xfrm>
              <a:off x="5486400" y="321624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6" name="Google Shape;1486;p144"/>
            <p:cNvSpPr/>
            <p:nvPr/>
          </p:nvSpPr>
          <p:spPr>
            <a:xfrm>
              <a:off x="5486400" y="243828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7" name="Google Shape;1487;p144"/>
            <p:cNvSpPr/>
            <p:nvPr/>
          </p:nvSpPr>
          <p:spPr>
            <a:xfrm>
              <a:off x="6896520" y="1660680"/>
              <a:ext cx="5173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8" name="Google Shape;1488;p144"/>
            <p:cNvSpPr/>
            <p:nvPr/>
          </p:nvSpPr>
          <p:spPr>
            <a:xfrm>
              <a:off x="7417440" y="166068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9" name="Google Shape;1489;p144"/>
            <p:cNvSpPr/>
            <p:nvPr/>
          </p:nvSpPr>
          <p:spPr>
            <a:xfrm>
              <a:off x="7862400" y="166068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490" name="Google Shape;1490;p144"/>
            <p:cNvCxnSpPr/>
            <p:nvPr/>
          </p:nvCxnSpPr>
          <p:spPr>
            <a:xfrm>
              <a:off x="5560920" y="2297160"/>
              <a:ext cx="274608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1" name="Google Shape;1491;p144"/>
            <p:cNvCxnSpPr/>
            <p:nvPr/>
          </p:nvCxnSpPr>
          <p:spPr>
            <a:xfrm>
              <a:off x="5560920" y="3073320"/>
              <a:ext cx="274608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2" name="Google Shape;1492;p144"/>
            <p:cNvCxnSpPr/>
            <p:nvPr/>
          </p:nvCxnSpPr>
          <p:spPr>
            <a:xfrm>
              <a:off x="5560920" y="2720880"/>
              <a:ext cx="274608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3" name="Google Shape;1493;p144"/>
            <p:cNvCxnSpPr/>
            <p:nvPr/>
          </p:nvCxnSpPr>
          <p:spPr>
            <a:xfrm>
              <a:off x="5560920" y="3427560"/>
              <a:ext cx="274608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4" name="Google Shape;1494;p144"/>
            <p:cNvCxnSpPr/>
            <p:nvPr/>
          </p:nvCxnSpPr>
          <p:spPr>
            <a:xfrm>
              <a:off x="6377400" y="1660680"/>
              <a:ext cx="0" cy="218916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5" name="Google Shape;1495;p144"/>
            <p:cNvCxnSpPr/>
            <p:nvPr/>
          </p:nvCxnSpPr>
          <p:spPr>
            <a:xfrm>
              <a:off x="6823440" y="1660680"/>
              <a:ext cx="0" cy="218916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6" name="Google Shape;1496;p144"/>
            <p:cNvCxnSpPr/>
            <p:nvPr/>
          </p:nvCxnSpPr>
          <p:spPr>
            <a:xfrm>
              <a:off x="7342920" y="1660680"/>
              <a:ext cx="0" cy="218916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7" name="Google Shape;1497;p144"/>
            <p:cNvCxnSpPr/>
            <p:nvPr/>
          </p:nvCxnSpPr>
          <p:spPr>
            <a:xfrm>
              <a:off x="7862400" y="1660680"/>
              <a:ext cx="0" cy="218916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1498" name="Google Shape;1498;p144"/>
          <p:cNvSpPr/>
          <p:nvPr/>
        </p:nvSpPr>
        <p:spPr>
          <a:xfrm>
            <a:off x="5791320" y="3870360"/>
            <a:ext cx="2514600" cy="398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Matrix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9" name="Google Shape;1499;p14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648320" y="4713120"/>
            <a:ext cx="4082760" cy="16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3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Idea and Applications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73"/>
          <p:cNvSpPr/>
          <p:nvPr/>
        </p:nvSpPr>
        <p:spPr>
          <a:xfrm>
            <a:off x="685800" y="1676520"/>
            <a:ext cx="8077320" cy="4114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Clustering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is the process of grouping a set of physical or abstract objects into classes of similar objects.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is also called unsupervised learning.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is a common and important task that finds many applications.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Applications in Search engines: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Structuring search results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Suggesting related pages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Automatic directory construction/update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Finding near identical/duplicate pages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45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Intermediate Situation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05" name="Google Shape;1505;p145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want to merge the two closest clusters (C2 and C5)  and update the proximity matrix. 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06" name="Google Shape;1506;p145"/>
          <p:cNvSpPr/>
          <p:nvPr/>
        </p:nvSpPr>
        <p:spPr>
          <a:xfrm>
            <a:off x="609480" y="3886200"/>
            <a:ext cx="546120" cy="77328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7" name="Google Shape;1507;p145"/>
          <p:cNvSpPr/>
          <p:nvPr/>
        </p:nvSpPr>
        <p:spPr>
          <a:xfrm rot="-5400000">
            <a:off x="1598400" y="2666520"/>
            <a:ext cx="762120" cy="91440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8" name="Google Shape;1508;p145"/>
          <p:cNvSpPr/>
          <p:nvPr/>
        </p:nvSpPr>
        <p:spPr>
          <a:xfrm rot="10800000">
            <a:off x="3352320" y="3049200"/>
            <a:ext cx="685800" cy="76212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9" name="Google Shape;1509;p145"/>
          <p:cNvSpPr/>
          <p:nvPr/>
        </p:nvSpPr>
        <p:spPr>
          <a:xfrm>
            <a:off x="1295280" y="4952880"/>
            <a:ext cx="774720" cy="77328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145"/>
          <p:cNvSpPr/>
          <p:nvPr/>
        </p:nvSpPr>
        <p:spPr>
          <a:xfrm rot="10800000">
            <a:off x="2590560" y="4878000"/>
            <a:ext cx="685800" cy="76212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145"/>
          <p:cNvSpPr/>
          <p:nvPr/>
        </p:nvSpPr>
        <p:spPr>
          <a:xfrm>
            <a:off x="685800" y="419112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C1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2" name="Google Shape;1512;p145"/>
          <p:cNvSpPr/>
          <p:nvPr/>
        </p:nvSpPr>
        <p:spPr>
          <a:xfrm>
            <a:off x="3429000" y="335268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C4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3" name="Google Shape;1513;p145"/>
          <p:cNvSpPr/>
          <p:nvPr/>
        </p:nvSpPr>
        <p:spPr>
          <a:xfrm>
            <a:off x="1523880" y="518148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C2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4" name="Google Shape;1514;p145"/>
          <p:cNvSpPr/>
          <p:nvPr/>
        </p:nvSpPr>
        <p:spPr>
          <a:xfrm>
            <a:off x="2743200" y="510552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C5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5" name="Google Shape;1515;p145"/>
          <p:cNvSpPr/>
          <p:nvPr/>
        </p:nvSpPr>
        <p:spPr>
          <a:xfrm>
            <a:off x="1752480" y="297180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C3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516" name="Google Shape;1516;p145"/>
          <p:cNvGrpSpPr/>
          <p:nvPr/>
        </p:nvGrpSpPr>
        <p:grpSpPr>
          <a:xfrm>
            <a:off x="5486400" y="1676520"/>
            <a:ext cx="2970360" cy="2197800"/>
            <a:chOff x="5486400" y="1676520"/>
            <a:chExt cx="2970360" cy="2197800"/>
          </a:xfrm>
        </p:grpSpPr>
        <p:sp>
          <p:nvSpPr>
            <p:cNvPr id="1517" name="Google Shape;1517;p145"/>
            <p:cNvSpPr/>
            <p:nvPr/>
          </p:nvSpPr>
          <p:spPr>
            <a:xfrm>
              <a:off x="6377040" y="1676520"/>
              <a:ext cx="5173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18" name="Google Shape;1518;p145"/>
            <p:cNvSpPr/>
            <p:nvPr/>
          </p:nvSpPr>
          <p:spPr>
            <a:xfrm>
              <a:off x="5932440" y="167652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519" name="Google Shape;1519;p145"/>
            <p:cNvCxnSpPr/>
            <p:nvPr/>
          </p:nvCxnSpPr>
          <p:spPr>
            <a:xfrm>
              <a:off x="5857920" y="1676520"/>
              <a:ext cx="0" cy="217008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20" name="Google Shape;1520;p145"/>
            <p:cNvCxnSpPr/>
            <p:nvPr/>
          </p:nvCxnSpPr>
          <p:spPr>
            <a:xfrm>
              <a:off x="5560920" y="1957320"/>
              <a:ext cx="289584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21" name="Google Shape;1521;p145"/>
            <p:cNvCxnSpPr/>
            <p:nvPr/>
          </p:nvCxnSpPr>
          <p:spPr>
            <a:xfrm>
              <a:off x="8308800" y="1676520"/>
              <a:ext cx="0" cy="217008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22" name="Google Shape;1522;p145"/>
            <p:cNvCxnSpPr/>
            <p:nvPr/>
          </p:nvCxnSpPr>
          <p:spPr>
            <a:xfrm>
              <a:off x="5560920" y="3848040"/>
              <a:ext cx="274644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523" name="Google Shape;1523;p145"/>
            <p:cNvSpPr/>
            <p:nvPr/>
          </p:nvSpPr>
          <p:spPr>
            <a:xfrm>
              <a:off x="5486400" y="202716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4" name="Google Shape;1524;p145"/>
            <p:cNvSpPr/>
            <p:nvPr/>
          </p:nvSpPr>
          <p:spPr>
            <a:xfrm>
              <a:off x="5486400" y="279720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5" name="Google Shape;1525;p145"/>
            <p:cNvSpPr/>
            <p:nvPr/>
          </p:nvSpPr>
          <p:spPr>
            <a:xfrm>
              <a:off x="5486400" y="356724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6" name="Google Shape;1526;p145"/>
            <p:cNvSpPr/>
            <p:nvPr/>
          </p:nvSpPr>
          <p:spPr>
            <a:xfrm>
              <a:off x="5486400" y="321804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7" name="Google Shape;1527;p145"/>
            <p:cNvSpPr/>
            <p:nvPr/>
          </p:nvSpPr>
          <p:spPr>
            <a:xfrm>
              <a:off x="5486400" y="244800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8" name="Google Shape;1528;p145"/>
            <p:cNvSpPr/>
            <p:nvPr/>
          </p:nvSpPr>
          <p:spPr>
            <a:xfrm>
              <a:off x="6897600" y="167652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9" name="Google Shape;1529;p145"/>
            <p:cNvSpPr/>
            <p:nvPr/>
          </p:nvSpPr>
          <p:spPr>
            <a:xfrm>
              <a:off x="7418520" y="1676520"/>
              <a:ext cx="5173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30" name="Google Shape;1530;p145"/>
            <p:cNvSpPr/>
            <p:nvPr/>
          </p:nvSpPr>
          <p:spPr>
            <a:xfrm>
              <a:off x="7862760" y="1676520"/>
              <a:ext cx="5176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531" name="Google Shape;1531;p145"/>
            <p:cNvCxnSpPr/>
            <p:nvPr/>
          </p:nvCxnSpPr>
          <p:spPr>
            <a:xfrm>
              <a:off x="5560920" y="2306520"/>
              <a:ext cx="274644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32" name="Google Shape;1532;p145"/>
            <p:cNvCxnSpPr/>
            <p:nvPr/>
          </p:nvCxnSpPr>
          <p:spPr>
            <a:xfrm>
              <a:off x="5560920" y="3078000"/>
              <a:ext cx="274644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33" name="Google Shape;1533;p145"/>
            <p:cNvCxnSpPr/>
            <p:nvPr/>
          </p:nvCxnSpPr>
          <p:spPr>
            <a:xfrm>
              <a:off x="5560920" y="2727360"/>
              <a:ext cx="274644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34" name="Google Shape;1534;p145"/>
            <p:cNvCxnSpPr/>
            <p:nvPr/>
          </p:nvCxnSpPr>
          <p:spPr>
            <a:xfrm>
              <a:off x="5560920" y="3427560"/>
              <a:ext cx="274644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35" name="Google Shape;1535;p145"/>
            <p:cNvCxnSpPr/>
            <p:nvPr/>
          </p:nvCxnSpPr>
          <p:spPr>
            <a:xfrm>
              <a:off x="6377040" y="1676520"/>
              <a:ext cx="0" cy="217008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36" name="Google Shape;1536;p145"/>
            <p:cNvCxnSpPr/>
            <p:nvPr/>
          </p:nvCxnSpPr>
          <p:spPr>
            <a:xfrm>
              <a:off x="6823080" y="1676520"/>
              <a:ext cx="0" cy="217008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37" name="Google Shape;1537;p145"/>
            <p:cNvCxnSpPr/>
            <p:nvPr/>
          </p:nvCxnSpPr>
          <p:spPr>
            <a:xfrm>
              <a:off x="7343640" y="1676520"/>
              <a:ext cx="0" cy="217008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38" name="Google Shape;1538;p145"/>
            <p:cNvCxnSpPr/>
            <p:nvPr/>
          </p:nvCxnSpPr>
          <p:spPr>
            <a:xfrm>
              <a:off x="7862760" y="1676520"/>
              <a:ext cx="0" cy="217008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539" name="Google Shape;1539;p145"/>
            <p:cNvSpPr/>
            <p:nvPr/>
          </p:nvSpPr>
          <p:spPr>
            <a:xfrm>
              <a:off x="5857920" y="2306520"/>
              <a:ext cx="2449440" cy="419040"/>
            </a:xfrm>
            <a:prstGeom prst="rect">
              <a:avLst/>
            </a:prstGeom>
            <a:blipFill rotWithShape="1">
              <a:blip r:embed="rId1"/>
              <a:tile tx="0" ty="0" sx="100000" sy="100000" flip="none" algn="tl"/>
            </a:blipFill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145"/>
            <p:cNvSpPr/>
            <p:nvPr/>
          </p:nvSpPr>
          <p:spPr>
            <a:xfrm>
              <a:off x="5857920" y="3427560"/>
              <a:ext cx="2449440" cy="419040"/>
            </a:xfrm>
            <a:prstGeom prst="rect">
              <a:avLst/>
            </a:prstGeom>
            <a:blipFill rotWithShape="1">
              <a:blip r:embed="rId1"/>
              <a:tile tx="0" ty="0" sx="100000" sy="100000" flip="none" algn="tl"/>
            </a:blipFill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145"/>
            <p:cNvSpPr/>
            <p:nvPr/>
          </p:nvSpPr>
          <p:spPr>
            <a:xfrm rot="5400000">
              <a:off x="5646240" y="2670120"/>
              <a:ext cx="1892520" cy="460440"/>
            </a:xfrm>
            <a:prstGeom prst="rect">
              <a:avLst/>
            </a:prstGeom>
            <a:blipFill rotWithShape="0">
              <a:blip r:embed="rId1"/>
              <a:tile tx="-10" ty="0" sx="100000" sy="100000" flip="none" algn="tl"/>
            </a:blipFill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145"/>
            <p:cNvSpPr/>
            <p:nvPr/>
          </p:nvSpPr>
          <p:spPr>
            <a:xfrm rot="5400000">
              <a:off x="7125840" y="2662200"/>
              <a:ext cx="1892160" cy="479160"/>
            </a:xfrm>
            <a:prstGeom prst="rect">
              <a:avLst/>
            </a:prstGeom>
            <a:blipFill rotWithShape="0">
              <a:blip r:embed="rId1"/>
              <a:tile tx="10" ty="0" sx="100000" sy="100000" flip="none" algn="tl"/>
            </a:blipFill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145"/>
          <p:cNvSpPr/>
          <p:nvPr/>
        </p:nvSpPr>
        <p:spPr>
          <a:xfrm>
            <a:off x="990720" y="4648320"/>
            <a:ext cx="2514600" cy="1295280"/>
          </a:xfrm>
          <a:prstGeom prst="ellipse">
            <a:avLst/>
          </a:prstGeom>
          <a:noFill/>
          <a:ln w="25550" cap="flat" cmpd="sng">
            <a:solidFill>
              <a:srgbClr val="000000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4" name="Google Shape;1544;p145"/>
          <p:cNvSpPr/>
          <p:nvPr/>
        </p:nvSpPr>
        <p:spPr>
          <a:xfrm>
            <a:off x="5791320" y="3870360"/>
            <a:ext cx="2514600" cy="398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Matrix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45" name="Google Shape;1545;p1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48320" y="4495680"/>
            <a:ext cx="4082760" cy="184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46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After Merging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1" name="Google Shape;1551;p146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question is “How do we update the proximity matrix?” 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2" name="Google Shape;1552;p146"/>
          <p:cNvSpPr/>
          <p:nvPr/>
        </p:nvSpPr>
        <p:spPr>
          <a:xfrm>
            <a:off x="609480" y="3886200"/>
            <a:ext cx="546120" cy="77328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3" name="Google Shape;1553;p146"/>
          <p:cNvSpPr/>
          <p:nvPr/>
        </p:nvSpPr>
        <p:spPr>
          <a:xfrm rot="-5400000">
            <a:off x="1598400" y="2666520"/>
            <a:ext cx="762120" cy="91440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4" name="Google Shape;1554;p146"/>
          <p:cNvSpPr/>
          <p:nvPr/>
        </p:nvSpPr>
        <p:spPr>
          <a:xfrm rot="10800000">
            <a:off x="3352320" y="3049200"/>
            <a:ext cx="685800" cy="76212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5" name="Google Shape;1555;p146"/>
          <p:cNvSpPr/>
          <p:nvPr/>
        </p:nvSpPr>
        <p:spPr>
          <a:xfrm>
            <a:off x="1295280" y="4952880"/>
            <a:ext cx="2362320" cy="77328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rgbClr val="C0C0C0"/>
          </a:solidFill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6" name="Google Shape;1556;p146"/>
          <p:cNvSpPr/>
          <p:nvPr/>
        </p:nvSpPr>
        <p:spPr>
          <a:xfrm>
            <a:off x="685800" y="419112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C1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7" name="Google Shape;1557;p146"/>
          <p:cNvSpPr/>
          <p:nvPr/>
        </p:nvSpPr>
        <p:spPr>
          <a:xfrm>
            <a:off x="3429000" y="335268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C4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8" name="Google Shape;1558;p146"/>
          <p:cNvSpPr/>
          <p:nvPr/>
        </p:nvSpPr>
        <p:spPr>
          <a:xfrm>
            <a:off x="1905120" y="5181480"/>
            <a:ext cx="99036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C2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C5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9" name="Google Shape;1559;p146"/>
          <p:cNvSpPr/>
          <p:nvPr/>
        </p:nvSpPr>
        <p:spPr>
          <a:xfrm>
            <a:off x="1752480" y="2971800"/>
            <a:ext cx="4572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C3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0" name="Google Shape;1560;p146"/>
          <p:cNvSpPr/>
          <p:nvPr/>
        </p:nvSpPr>
        <p:spPr>
          <a:xfrm>
            <a:off x="6172200" y="2743200"/>
            <a:ext cx="213372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?        ?        ?        ?    	   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1" name="Google Shape;1561;p146"/>
          <p:cNvSpPr/>
          <p:nvPr/>
        </p:nvSpPr>
        <p:spPr>
          <a:xfrm>
            <a:off x="6651720" y="2362320"/>
            <a:ext cx="53316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?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2" name="Google Shape;1562;p146"/>
          <p:cNvSpPr/>
          <p:nvPr/>
        </p:nvSpPr>
        <p:spPr>
          <a:xfrm>
            <a:off x="6651720" y="3200400"/>
            <a:ext cx="53316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?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3" name="Google Shape;1563;p146"/>
          <p:cNvSpPr/>
          <p:nvPr/>
        </p:nvSpPr>
        <p:spPr>
          <a:xfrm>
            <a:off x="6651720" y="3581280"/>
            <a:ext cx="53316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?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4" name="Google Shape;1564;p146"/>
          <p:cNvSpPr/>
          <p:nvPr/>
        </p:nvSpPr>
        <p:spPr>
          <a:xfrm>
            <a:off x="6629400" y="1555920"/>
            <a:ext cx="533520" cy="733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C2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C5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5" name="Google Shape;1565;p146"/>
          <p:cNvSpPr/>
          <p:nvPr/>
        </p:nvSpPr>
        <p:spPr>
          <a:xfrm>
            <a:off x="6095880" y="1981080"/>
            <a:ext cx="53352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C1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66" name="Google Shape;1566;p146"/>
          <p:cNvCxnSpPr/>
          <p:nvPr/>
        </p:nvCxnSpPr>
        <p:spPr>
          <a:xfrm>
            <a:off x="6019920" y="1981080"/>
            <a:ext cx="1440" cy="190512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67" name="Google Shape;1567;p146"/>
          <p:cNvCxnSpPr/>
          <p:nvPr/>
        </p:nvCxnSpPr>
        <p:spPr>
          <a:xfrm>
            <a:off x="5715000" y="2286000"/>
            <a:ext cx="2362320" cy="144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68" name="Google Shape;1568;p146"/>
          <p:cNvSpPr/>
          <p:nvPr/>
        </p:nvSpPr>
        <p:spPr>
          <a:xfrm>
            <a:off x="5638680" y="2362320"/>
            <a:ext cx="53352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C1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9" name="Google Shape;1569;p146"/>
          <p:cNvSpPr/>
          <p:nvPr/>
        </p:nvSpPr>
        <p:spPr>
          <a:xfrm>
            <a:off x="5638680" y="3200400"/>
            <a:ext cx="53352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C3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0" name="Google Shape;1570;p146"/>
          <p:cNvSpPr/>
          <p:nvPr/>
        </p:nvSpPr>
        <p:spPr>
          <a:xfrm>
            <a:off x="5638680" y="3657600"/>
            <a:ext cx="53352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C4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1" name="Google Shape;1571;p146"/>
          <p:cNvSpPr/>
          <p:nvPr/>
        </p:nvSpPr>
        <p:spPr>
          <a:xfrm>
            <a:off x="5181480" y="2819520"/>
            <a:ext cx="99072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C2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C5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2" name="Google Shape;1572;p146"/>
          <p:cNvSpPr/>
          <p:nvPr/>
        </p:nvSpPr>
        <p:spPr>
          <a:xfrm>
            <a:off x="7086600" y="1981080"/>
            <a:ext cx="53352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C3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3" name="Google Shape;1573;p146"/>
          <p:cNvSpPr/>
          <p:nvPr/>
        </p:nvSpPr>
        <p:spPr>
          <a:xfrm>
            <a:off x="7620120" y="1981080"/>
            <a:ext cx="53316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C4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74" name="Google Shape;1574;p146"/>
          <p:cNvCxnSpPr/>
          <p:nvPr/>
        </p:nvCxnSpPr>
        <p:spPr>
          <a:xfrm>
            <a:off x="5715000" y="2666880"/>
            <a:ext cx="2362320" cy="180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75" name="Google Shape;1575;p146"/>
          <p:cNvCxnSpPr/>
          <p:nvPr/>
        </p:nvCxnSpPr>
        <p:spPr>
          <a:xfrm>
            <a:off x="5715000" y="3505320"/>
            <a:ext cx="2362320" cy="144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76" name="Google Shape;1576;p146"/>
          <p:cNvCxnSpPr/>
          <p:nvPr/>
        </p:nvCxnSpPr>
        <p:spPr>
          <a:xfrm>
            <a:off x="5715000" y="3124080"/>
            <a:ext cx="2362320" cy="180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77" name="Google Shape;1577;p146"/>
          <p:cNvCxnSpPr/>
          <p:nvPr/>
        </p:nvCxnSpPr>
        <p:spPr>
          <a:xfrm>
            <a:off x="5715000" y="3886200"/>
            <a:ext cx="2362320" cy="144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78" name="Google Shape;1578;p146"/>
          <p:cNvCxnSpPr/>
          <p:nvPr/>
        </p:nvCxnSpPr>
        <p:spPr>
          <a:xfrm>
            <a:off x="6553080" y="1981080"/>
            <a:ext cx="1800" cy="190512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79" name="Google Shape;1579;p146"/>
          <p:cNvCxnSpPr/>
          <p:nvPr/>
        </p:nvCxnSpPr>
        <p:spPr>
          <a:xfrm>
            <a:off x="7010280" y="1981080"/>
            <a:ext cx="1800" cy="190512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80" name="Google Shape;1580;p146"/>
          <p:cNvCxnSpPr/>
          <p:nvPr/>
        </p:nvCxnSpPr>
        <p:spPr>
          <a:xfrm>
            <a:off x="7543800" y="1981080"/>
            <a:ext cx="1440" cy="190512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81" name="Google Shape;1581;p146"/>
          <p:cNvCxnSpPr/>
          <p:nvPr/>
        </p:nvCxnSpPr>
        <p:spPr>
          <a:xfrm>
            <a:off x="8077320" y="1981080"/>
            <a:ext cx="1440" cy="1905120"/>
          </a:xfrm>
          <a:prstGeom prst="straightConnector1">
            <a:avLst/>
          </a:pr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2" name="Google Shape;1582;p146"/>
          <p:cNvSpPr/>
          <p:nvPr/>
        </p:nvSpPr>
        <p:spPr>
          <a:xfrm>
            <a:off x="5791320" y="3962520"/>
            <a:ext cx="2514600" cy="398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Matrix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83" name="Google Shape;1583;p14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648320" y="4435560"/>
            <a:ext cx="4082760" cy="196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47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How to Define Inter-Cluster Similarity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9" name="Google Shape;1589;p147"/>
          <p:cNvSpPr/>
          <p:nvPr/>
        </p:nvSpPr>
        <p:spPr>
          <a:xfrm>
            <a:off x="639720" y="2344680"/>
            <a:ext cx="4800600" cy="3303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990600" marR="0" lvl="1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590" name="Google Shape;1590;p147"/>
          <p:cNvGrpSpPr/>
          <p:nvPr/>
        </p:nvGrpSpPr>
        <p:grpSpPr>
          <a:xfrm>
            <a:off x="5486400" y="1066680"/>
            <a:ext cx="3427560" cy="3516120"/>
            <a:chOff x="5486400" y="1066680"/>
            <a:chExt cx="3427560" cy="3516120"/>
          </a:xfrm>
        </p:grpSpPr>
        <p:cxnSp>
          <p:nvCxnSpPr>
            <p:cNvPr id="1591" name="Google Shape;1591;p147"/>
            <p:cNvCxnSpPr/>
            <p:nvPr/>
          </p:nvCxnSpPr>
          <p:spPr>
            <a:xfrm>
              <a:off x="58672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92" name="Google Shape;1592;p147"/>
            <p:cNvCxnSpPr/>
            <p:nvPr/>
          </p:nvCxnSpPr>
          <p:spPr>
            <a:xfrm>
              <a:off x="5562720" y="137160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93" name="Google Shape;1593;p147"/>
            <p:cNvCxnSpPr/>
            <p:nvPr/>
          </p:nvCxnSpPr>
          <p:spPr>
            <a:xfrm>
              <a:off x="636912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94" name="Google Shape;1594;p147"/>
            <p:cNvCxnSpPr/>
            <p:nvPr/>
          </p:nvCxnSpPr>
          <p:spPr>
            <a:xfrm>
              <a:off x="687240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95" name="Google Shape;1595;p147"/>
            <p:cNvCxnSpPr/>
            <p:nvPr/>
          </p:nvCxnSpPr>
          <p:spPr>
            <a:xfrm>
              <a:off x="73756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96" name="Google Shape;1596;p147"/>
            <p:cNvCxnSpPr/>
            <p:nvPr/>
          </p:nvCxnSpPr>
          <p:spPr>
            <a:xfrm>
              <a:off x="787860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97" name="Google Shape;1597;p147"/>
            <p:cNvCxnSpPr/>
            <p:nvPr/>
          </p:nvCxnSpPr>
          <p:spPr>
            <a:xfrm>
              <a:off x="83818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98" name="Google Shape;1598;p147"/>
            <p:cNvCxnSpPr/>
            <p:nvPr/>
          </p:nvCxnSpPr>
          <p:spPr>
            <a:xfrm>
              <a:off x="5562720" y="178272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99" name="Google Shape;1599;p147"/>
            <p:cNvCxnSpPr/>
            <p:nvPr/>
          </p:nvCxnSpPr>
          <p:spPr>
            <a:xfrm>
              <a:off x="5562720" y="219384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00" name="Google Shape;1600;p147"/>
            <p:cNvCxnSpPr/>
            <p:nvPr/>
          </p:nvCxnSpPr>
          <p:spPr>
            <a:xfrm>
              <a:off x="5562720" y="260496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01" name="Google Shape;1601;p147"/>
            <p:cNvCxnSpPr/>
            <p:nvPr/>
          </p:nvCxnSpPr>
          <p:spPr>
            <a:xfrm>
              <a:off x="5562720" y="301608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02" name="Google Shape;1602;p147"/>
            <p:cNvCxnSpPr/>
            <p:nvPr/>
          </p:nvCxnSpPr>
          <p:spPr>
            <a:xfrm>
              <a:off x="5562720" y="342900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603" name="Google Shape;1603;p147"/>
            <p:cNvSpPr/>
            <p:nvPr/>
          </p:nvSpPr>
          <p:spPr>
            <a:xfrm>
              <a:off x="5486400" y="144792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4" name="Google Shape;1604;p147"/>
            <p:cNvSpPr/>
            <p:nvPr/>
          </p:nvSpPr>
          <p:spPr>
            <a:xfrm>
              <a:off x="5486400" y="228600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5" name="Google Shape;1605;p147"/>
            <p:cNvSpPr/>
            <p:nvPr/>
          </p:nvSpPr>
          <p:spPr>
            <a:xfrm>
              <a:off x="5486400" y="31240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6" name="Google Shape;1606;p147"/>
            <p:cNvSpPr/>
            <p:nvPr/>
          </p:nvSpPr>
          <p:spPr>
            <a:xfrm>
              <a:off x="5486400" y="274320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7" name="Google Shape;1607;p147"/>
            <p:cNvSpPr/>
            <p:nvPr/>
          </p:nvSpPr>
          <p:spPr>
            <a:xfrm>
              <a:off x="5486400" y="190512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8" name="Google Shape;1608;p147"/>
            <p:cNvSpPr/>
            <p:nvPr/>
          </p:nvSpPr>
          <p:spPr>
            <a:xfrm>
              <a:off x="594360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9" name="Google Shape;1609;p147"/>
            <p:cNvSpPr/>
            <p:nvPr/>
          </p:nvSpPr>
          <p:spPr>
            <a:xfrm>
              <a:off x="640080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0" name="Google Shape;1610;p147"/>
            <p:cNvSpPr/>
            <p:nvPr/>
          </p:nvSpPr>
          <p:spPr>
            <a:xfrm>
              <a:off x="693432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1" name="Google Shape;1611;p147"/>
            <p:cNvSpPr/>
            <p:nvPr/>
          </p:nvSpPr>
          <p:spPr>
            <a:xfrm>
              <a:off x="7467480" y="1066680"/>
              <a:ext cx="5320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2" name="Google Shape;1612;p147"/>
            <p:cNvSpPr/>
            <p:nvPr/>
          </p:nvSpPr>
          <p:spPr>
            <a:xfrm>
              <a:off x="784872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3" name="Google Shape;1613;p147"/>
            <p:cNvSpPr/>
            <p:nvPr/>
          </p:nvSpPr>
          <p:spPr>
            <a:xfrm>
              <a:off x="8381880" y="1066680"/>
              <a:ext cx="532080" cy="337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 . 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4" name="Google Shape;1614;p147"/>
            <p:cNvSpPr/>
            <p:nvPr/>
          </p:nvSpPr>
          <p:spPr>
            <a:xfrm>
              <a:off x="5638680" y="3505320"/>
              <a:ext cx="532080" cy="1077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1615" name="Google Shape;1615;p147"/>
          <p:cNvCxnSpPr/>
          <p:nvPr/>
        </p:nvCxnSpPr>
        <p:spPr>
          <a:xfrm>
            <a:off x="2209680" y="2057400"/>
            <a:ext cx="1067040" cy="1440"/>
          </a:xfrm>
          <a:prstGeom prst="straightConnector1">
            <a:avLst/>
          </a:prstGeom>
          <a:noFill/>
          <a:ln w="25550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cxnSp>
      <p:sp>
        <p:nvSpPr>
          <p:cNvPr id="1616" name="Google Shape;1616;p147"/>
          <p:cNvSpPr/>
          <p:nvPr/>
        </p:nvSpPr>
        <p:spPr>
          <a:xfrm>
            <a:off x="2209680" y="1600200"/>
            <a:ext cx="1447920" cy="337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Similarity?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7" name="Google Shape;1617;p147"/>
          <p:cNvSpPr/>
          <p:nvPr/>
        </p:nvSpPr>
        <p:spPr>
          <a:xfrm>
            <a:off x="380880" y="3200400"/>
            <a:ext cx="5791320" cy="312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MAX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Group Average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Distance Between Centroids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Other methods driven by an objective function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Ward’s Method uses squared error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8" name="Google Shape;1618;p147"/>
          <p:cNvSpPr/>
          <p:nvPr/>
        </p:nvSpPr>
        <p:spPr>
          <a:xfrm rot="-5400000">
            <a:off x="462600" y="1289520"/>
            <a:ext cx="1828800" cy="138276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9" name="Google Shape;1619;p147"/>
          <p:cNvSpPr/>
          <p:nvPr/>
        </p:nvSpPr>
        <p:spPr>
          <a:xfrm rot="-5400000">
            <a:off x="1752480" y="2209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0" name="Google Shape;1620;p147"/>
          <p:cNvSpPr/>
          <p:nvPr/>
        </p:nvSpPr>
        <p:spPr>
          <a:xfrm rot="-5400000">
            <a:off x="1676520" y="1447560"/>
            <a:ext cx="7596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1" name="Google Shape;1621;p147"/>
          <p:cNvSpPr/>
          <p:nvPr/>
        </p:nvSpPr>
        <p:spPr>
          <a:xfrm rot="-5400000">
            <a:off x="838080" y="1904400"/>
            <a:ext cx="7596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2" name="Google Shape;1622;p147"/>
          <p:cNvSpPr/>
          <p:nvPr/>
        </p:nvSpPr>
        <p:spPr>
          <a:xfrm rot="-5400000">
            <a:off x="1903320" y="175104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3" name="Google Shape;1623;p147"/>
          <p:cNvSpPr/>
          <p:nvPr/>
        </p:nvSpPr>
        <p:spPr>
          <a:xfrm rot="-5400000" flipH="1">
            <a:off x="3352680" y="1142640"/>
            <a:ext cx="1828800" cy="167652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4" name="Google Shape;1624;p147"/>
          <p:cNvSpPr/>
          <p:nvPr/>
        </p:nvSpPr>
        <p:spPr>
          <a:xfrm rot="-5400000" flipH="1">
            <a:off x="4876560" y="160020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5" name="Google Shape;1625;p147"/>
          <p:cNvSpPr/>
          <p:nvPr/>
        </p:nvSpPr>
        <p:spPr>
          <a:xfrm rot="-5400000" flipH="1">
            <a:off x="3516120" y="159696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6" name="Google Shape;1626;p147"/>
          <p:cNvSpPr/>
          <p:nvPr/>
        </p:nvSpPr>
        <p:spPr>
          <a:xfrm rot="-5400000" flipH="1">
            <a:off x="4038480" y="2209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7" name="Google Shape;1627;p147"/>
          <p:cNvSpPr/>
          <p:nvPr/>
        </p:nvSpPr>
        <p:spPr>
          <a:xfrm rot="-5400000" flipH="1">
            <a:off x="4038480" y="121752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8" name="Google Shape;1628;p147"/>
          <p:cNvSpPr/>
          <p:nvPr/>
        </p:nvSpPr>
        <p:spPr>
          <a:xfrm>
            <a:off x="5943600" y="4343400"/>
            <a:ext cx="2514600" cy="398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Matrix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48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How to Define Inter-Cluster Similarity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4" name="Google Shape;1634;p148"/>
          <p:cNvSpPr/>
          <p:nvPr/>
        </p:nvSpPr>
        <p:spPr>
          <a:xfrm>
            <a:off x="639720" y="2344680"/>
            <a:ext cx="4800600" cy="3303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990600" marR="0" lvl="1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35" name="Google Shape;1635;p148"/>
          <p:cNvGrpSpPr/>
          <p:nvPr/>
        </p:nvGrpSpPr>
        <p:grpSpPr>
          <a:xfrm>
            <a:off x="5486400" y="1066680"/>
            <a:ext cx="3427560" cy="3516120"/>
            <a:chOff x="5486400" y="1066680"/>
            <a:chExt cx="3427560" cy="3516120"/>
          </a:xfrm>
        </p:grpSpPr>
        <p:cxnSp>
          <p:nvCxnSpPr>
            <p:cNvPr id="1636" name="Google Shape;1636;p148"/>
            <p:cNvCxnSpPr/>
            <p:nvPr/>
          </p:nvCxnSpPr>
          <p:spPr>
            <a:xfrm>
              <a:off x="58672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37" name="Google Shape;1637;p148"/>
            <p:cNvCxnSpPr/>
            <p:nvPr/>
          </p:nvCxnSpPr>
          <p:spPr>
            <a:xfrm>
              <a:off x="5562720" y="137160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38" name="Google Shape;1638;p148"/>
            <p:cNvCxnSpPr/>
            <p:nvPr/>
          </p:nvCxnSpPr>
          <p:spPr>
            <a:xfrm>
              <a:off x="636912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39" name="Google Shape;1639;p148"/>
            <p:cNvCxnSpPr/>
            <p:nvPr/>
          </p:nvCxnSpPr>
          <p:spPr>
            <a:xfrm>
              <a:off x="687240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40" name="Google Shape;1640;p148"/>
            <p:cNvCxnSpPr/>
            <p:nvPr/>
          </p:nvCxnSpPr>
          <p:spPr>
            <a:xfrm>
              <a:off x="73756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41" name="Google Shape;1641;p148"/>
            <p:cNvCxnSpPr/>
            <p:nvPr/>
          </p:nvCxnSpPr>
          <p:spPr>
            <a:xfrm>
              <a:off x="787860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42" name="Google Shape;1642;p148"/>
            <p:cNvCxnSpPr/>
            <p:nvPr/>
          </p:nvCxnSpPr>
          <p:spPr>
            <a:xfrm>
              <a:off x="83818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43" name="Google Shape;1643;p148"/>
            <p:cNvCxnSpPr/>
            <p:nvPr/>
          </p:nvCxnSpPr>
          <p:spPr>
            <a:xfrm>
              <a:off x="5562720" y="178272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44" name="Google Shape;1644;p148"/>
            <p:cNvCxnSpPr/>
            <p:nvPr/>
          </p:nvCxnSpPr>
          <p:spPr>
            <a:xfrm>
              <a:off x="5562720" y="219384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45" name="Google Shape;1645;p148"/>
            <p:cNvCxnSpPr/>
            <p:nvPr/>
          </p:nvCxnSpPr>
          <p:spPr>
            <a:xfrm>
              <a:off x="5562720" y="260496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46" name="Google Shape;1646;p148"/>
            <p:cNvCxnSpPr/>
            <p:nvPr/>
          </p:nvCxnSpPr>
          <p:spPr>
            <a:xfrm>
              <a:off x="5562720" y="301608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47" name="Google Shape;1647;p148"/>
            <p:cNvCxnSpPr/>
            <p:nvPr/>
          </p:nvCxnSpPr>
          <p:spPr>
            <a:xfrm>
              <a:off x="5562720" y="342900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648" name="Google Shape;1648;p148"/>
            <p:cNvSpPr/>
            <p:nvPr/>
          </p:nvSpPr>
          <p:spPr>
            <a:xfrm>
              <a:off x="5486400" y="144792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49" name="Google Shape;1649;p148"/>
            <p:cNvSpPr/>
            <p:nvPr/>
          </p:nvSpPr>
          <p:spPr>
            <a:xfrm>
              <a:off x="5486400" y="228600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0" name="Google Shape;1650;p148"/>
            <p:cNvSpPr/>
            <p:nvPr/>
          </p:nvSpPr>
          <p:spPr>
            <a:xfrm>
              <a:off x="5486400" y="31240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1" name="Google Shape;1651;p148"/>
            <p:cNvSpPr/>
            <p:nvPr/>
          </p:nvSpPr>
          <p:spPr>
            <a:xfrm>
              <a:off x="5486400" y="274320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2" name="Google Shape;1652;p148"/>
            <p:cNvSpPr/>
            <p:nvPr/>
          </p:nvSpPr>
          <p:spPr>
            <a:xfrm>
              <a:off x="5486400" y="190512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3" name="Google Shape;1653;p148"/>
            <p:cNvSpPr/>
            <p:nvPr/>
          </p:nvSpPr>
          <p:spPr>
            <a:xfrm>
              <a:off x="594360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4" name="Google Shape;1654;p148"/>
            <p:cNvSpPr/>
            <p:nvPr/>
          </p:nvSpPr>
          <p:spPr>
            <a:xfrm>
              <a:off x="640080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5" name="Google Shape;1655;p148"/>
            <p:cNvSpPr/>
            <p:nvPr/>
          </p:nvSpPr>
          <p:spPr>
            <a:xfrm>
              <a:off x="693432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6" name="Google Shape;1656;p148"/>
            <p:cNvSpPr/>
            <p:nvPr/>
          </p:nvSpPr>
          <p:spPr>
            <a:xfrm>
              <a:off x="7467480" y="1066680"/>
              <a:ext cx="5320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7" name="Google Shape;1657;p148"/>
            <p:cNvSpPr/>
            <p:nvPr/>
          </p:nvSpPr>
          <p:spPr>
            <a:xfrm>
              <a:off x="784872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8" name="Google Shape;1658;p148"/>
            <p:cNvSpPr/>
            <p:nvPr/>
          </p:nvSpPr>
          <p:spPr>
            <a:xfrm>
              <a:off x="8381880" y="1066680"/>
              <a:ext cx="532080" cy="337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 . 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9" name="Google Shape;1659;p148"/>
            <p:cNvSpPr/>
            <p:nvPr/>
          </p:nvSpPr>
          <p:spPr>
            <a:xfrm>
              <a:off x="5638680" y="3505320"/>
              <a:ext cx="532080" cy="1077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660" name="Google Shape;1660;p148"/>
          <p:cNvSpPr/>
          <p:nvPr/>
        </p:nvSpPr>
        <p:spPr>
          <a:xfrm rot="-5400000">
            <a:off x="462600" y="1289520"/>
            <a:ext cx="1828800" cy="138276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1" name="Google Shape;1661;p148"/>
          <p:cNvSpPr/>
          <p:nvPr/>
        </p:nvSpPr>
        <p:spPr>
          <a:xfrm rot="-5400000">
            <a:off x="1752480" y="2209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2" name="Google Shape;1662;p148"/>
          <p:cNvSpPr/>
          <p:nvPr/>
        </p:nvSpPr>
        <p:spPr>
          <a:xfrm rot="-5400000">
            <a:off x="1676520" y="1447560"/>
            <a:ext cx="7596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3" name="Google Shape;1663;p148"/>
          <p:cNvSpPr/>
          <p:nvPr/>
        </p:nvSpPr>
        <p:spPr>
          <a:xfrm rot="-5400000">
            <a:off x="838080" y="1904400"/>
            <a:ext cx="7596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4" name="Google Shape;1664;p148"/>
          <p:cNvSpPr/>
          <p:nvPr/>
        </p:nvSpPr>
        <p:spPr>
          <a:xfrm rot="-5400000">
            <a:off x="1903320" y="175104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5" name="Google Shape;1665;p148"/>
          <p:cNvSpPr/>
          <p:nvPr/>
        </p:nvSpPr>
        <p:spPr>
          <a:xfrm rot="-5400000" flipH="1">
            <a:off x="3352680" y="1142640"/>
            <a:ext cx="1828800" cy="167652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6" name="Google Shape;1666;p148"/>
          <p:cNvSpPr/>
          <p:nvPr/>
        </p:nvSpPr>
        <p:spPr>
          <a:xfrm rot="-5400000" flipH="1">
            <a:off x="4876560" y="160020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7" name="Google Shape;1667;p148"/>
          <p:cNvSpPr/>
          <p:nvPr/>
        </p:nvSpPr>
        <p:spPr>
          <a:xfrm rot="-5400000" flipH="1">
            <a:off x="3516120" y="159696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8" name="Google Shape;1668;p148"/>
          <p:cNvSpPr/>
          <p:nvPr/>
        </p:nvSpPr>
        <p:spPr>
          <a:xfrm rot="-5400000" flipH="1">
            <a:off x="4038480" y="2209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9" name="Google Shape;1669;p148"/>
          <p:cNvSpPr/>
          <p:nvPr/>
        </p:nvSpPr>
        <p:spPr>
          <a:xfrm rot="-5400000" flipH="1">
            <a:off x="4038480" y="121752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70" name="Google Shape;1670;p148"/>
          <p:cNvCxnSpPr/>
          <p:nvPr/>
        </p:nvCxnSpPr>
        <p:spPr>
          <a:xfrm rot="10800000" flipH="1">
            <a:off x="1981080" y="1598760"/>
            <a:ext cx="1524240" cy="155520"/>
          </a:xfrm>
          <a:prstGeom prst="straightConnector1">
            <a:avLst/>
          </a:prstGeom>
          <a:noFill/>
          <a:ln w="25550" cap="flat" cmpd="sng">
            <a:solidFill>
              <a:srgbClr val="FFCC00"/>
            </a:solidFill>
            <a:prstDash val="solid"/>
            <a:miter lim="8000"/>
            <a:headEnd type="triangle" w="med" len="med"/>
            <a:tailEnd type="triangle" w="med" len="med"/>
          </a:ln>
        </p:spPr>
      </p:cxnSp>
      <p:sp>
        <p:nvSpPr>
          <p:cNvPr id="1671" name="Google Shape;1671;p148"/>
          <p:cNvSpPr/>
          <p:nvPr/>
        </p:nvSpPr>
        <p:spPr>
          <a:xfrm>
            <a:off x="5943600" y="4343400"/>
            <a:ext cx="2514600" cy="398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Matrix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2" name="Google Shape;1672;p148"/>
          <p:cNvSpPr/>
          <p:nvPr/>
        </p:nvSpPr>
        <p:spPr>
          <a:xfrm>
            <a:off x="380880" y="3200400"/>
            <a:ext cx="5791320" cy="312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MAX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Group Average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Distance Between Centroids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Other methods driven by an objective function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Ward’s Method uses squared error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49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How to Define Inter-Cluster Similarity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8" name="Google Shape;1678;p149"/>
          <p:cNvSpPr/>
          <p:nvPr/>
        </p:nvSpPr>
        <p:spPr>
          <a:xfrm>
            <a:off x="639720" y="2344680"/>
            <a:ext cx="4800600" cy="3303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990600" marR="0" lvl="1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79" name="Google Shape;1679;p149"/>
          <p:cNvGrpSpPr/>
          <p:nvPr/>
        </p:nvGrpSpPr>
        <p:grpSpPr>
          <a:xfrm>
            <a:off x="5486400" y="1066680"/>
            <a:ext cx="3427560" cy="3516120"/>
            <a:chOff x="5486400" y="1066680"/>
            <a:chExt cx="3427560" cy="3516120"/>
          </a:xfrm>
        </p:grpSpPr>
        <p:cxnSp>
          <p:nvCxnSpPr>
            <p:cNvPr id="1680" name="Google Shape;1680;p149"/>
            <p:cNvCxnSpPr/>
            <p:nvPr/>
          </p:nvCxnSpPr>
          <p:spPr>
            <a:xfrm>
              <a:off x="58672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1" name="Google Shape;1681;p149"/>
            <p:cNvCxnSpPr/>
            <p:nvPr/>
          </p:nvCxnSpPr>
          <p:spPr>
            <a:xfrm>
              <a:off x="5562720" y="137160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2" name="Google Shape;1682;p149"/>
            <p:cNvCxnSpPr/>
            <p:nvPr/>
          </p:nvCxnSpPr>
          <p:spPr>
            <a:xfrm>
              <a:off x="636912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3" name="Google Shape;1683;p149"/>
            <p:cNvCxnSpPr/>
            <p:nvPr/>
          </p:nvCxnSpPr>
          <p:spPr>
            <a:xfrm>
              <a:off x="687240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4" name="Google Shape;1684;p149"/>
            <p:cNvCxnSpPr/>
            <p:nvPr/>
          </p:nvCxnSpPr>
          <p:spPr>
            <a:xfrm>
              <a:off x="73756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5" name="Google Shape;1685;p149"/>
            <p:cNvCxnSpPr/>
            <p:nvPr/>
          </p:nvCxnSpPr>
          <p:spPr>
            <a:xfrm>
              <a:off x="787860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6" name="Google Shape;1686;p149"/>
            <p:cNvCxnSpPr/>
            <p:nvPr/>
          </p:nvCxnSpPr>
          <p:spPr>
            <a:xfrm>
              <a:off x="83818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7" name="Google Shape;1687;p149"/>
            <p:cNvCxnSpPr/>
            <p:nvPr/>
          </p:nvCxnSpPr>
          <p:spPr>
            <a:xfrm>
              <a:off x="5562720" y="178272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8" name="Google Shape;1688;p149"/>
            <p:cNvCxnSpPr/>
            <p:nvPr/>
          </p:nvCxnSpPr>
          <p:spPr>
            <a:xfrm>
              <a:off x="5562720" y="219384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9" name="Google Shape;1689;p149"/>
            <p:cNvCxnSpPr/>
            <p:nvPr/>
          </p:nvCxnSpPr>
          <p:spPr>
            <a:xfrm>
              <a:off x="5562720" y="260496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90" name="Google Shape;1690;p149"/>
            <p:cNvCxnSpPr/>
            <p:nvPr/>
          </p:nvCxnSpPr>
          <p:spPr>
            <a:xfrm>
              <a:off x="5562720" y="301608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91" name="Google Shape;1691;p149"/>
            <p:cNvCxnSpPr/>
            <p:nvPr/>
          </p:nvCxnSpPr>
          <p:spPr>
            <a:xfrm>
              <a:off x="5562720" y="342900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692" name="Google Shape;1692;p149"/>
            <p:cNvSpPr/>
            <p:nvPr/>
          </p:nvSpPr>
          <p:spPr>
            <a:xfrm>
              <a:off x="5486400" y="144792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149"/>
            <p:cNvSpPr/>
            <p:nvPr/>
          </p:nvSpPr>
          <p:spPr>
            <a:xfrm>
              <a:off x="5486400" y="228600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149"/>
            <p:cNvSpPr/>
            <p:nvPr/>
          </p:nvSpPr>
          <p:spPr>
            <a:xfrm>
              <a:off x="5486400" y="31240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149"/>
            <p:cNvSpPr/>
            <p:nvPr/>
          </p:nvSpPr>
          <p:spPr>
            <a:xfrm>
              <a:off x="5486400" y="274320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149"/>
            <p:cNvSpPr/>
            <p:nvPr/>
          </p:nvSpPr>
          <p:spPr>
            <a:xfrm>
              <a:off x="5486400" y="190512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149"/>
            <p:cNvSpPr/>
            <p:nvPr/>
          </p:nvSpPr>
          <p:spPr>
            <a:xfrm>
              <a:off x="594360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149"/>
            <p:cNvSpPr/>
            <p:nvPr/>
          </p:nvSpPr>
          <p:spPr>
            <a:xfrm>
              <a:off x="640080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149"/>
            <p:cNvSpPr/>
            <p:nvPr/>
          </p:nvSpPr>
          <p:spPr>
            <a:xfrm>
              <a:off x="693432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149"/>
            <p:cNvSpPr/>
            <p:nvPr/>
          </p:nvSpPr>
          <p:spPr>
            <a:xfrm>
              <a:off x="7467480" y="1066680"/>
              <a:ext cx="5320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1" name="Google Shape;1701;p149"/>
            <p:cNvSpPr/>
            <p:nvPr/>
          </p:nvSpPr>
          <p:spPr>
            <a:xfrm>
              <a:off x="784872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2" name="Google Shape;1702;p149"/>
            <p:cNvSpPr/>
            <p:nvPr/>
          </p:nvSpPr>
          <p:spPr>
            <a:xfrm>
              <a:off x="8381880" y="1066680"/>
              <a:ext cx="532080" cy="337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 . 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3" name="Google Shape;1703;p149"/>
            <p:cNvSpPr/>
            <p:nvPr/>
          </p:nvSpPr>
          <p:spPr>
            <a:xfrm>
              <a:off x="5638680" y="3505320"/>
              <a:ext cx="532080" cy="1077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4" name="Google Shape;1704;p149"/>
          <p:cNvSpPr/>
          <p:nvPr/>
        </p:nvSpPr>
        <p:spPr>
          <a:xfrm rot="-5400000">
            <a:off x="462600" y="1289520"/>
            <a:ext cx="1828800" cy="138276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5" name="Google Shape;1705;p149"/>
          <p:cNvSpPr/>
          <p:nvPr/>
        </p:nvSpPr>
        <p:spPr>
          <a:xfrm rot="-5400000">
            <a:off x="1752480" y="2209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6" name="Google Shape;1706;p149"/>
          <p:cNvSpPr/>
          <p:nvPr/>
        </p:nvSpPr>
        <p:spPr>
          <a:xfrm rot="-5400000">
            <a:off x="1676520" y="1447560"/>
            <a:ext cx="7596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7" name="Google Shape;1707;p149"/>
          <p:cNvSpPr/>
          <p:nvPr/>
        </p:nvSpPr>
        <p:spPr>
          <a:xfrm rot="-5400000">
            <a:off x="838080" y="1904400"/>
            <a:ext cx="7596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8" name="Google Shape;1708;p149"/>
          <p:cNvSpPr/>
          <p:nvPr/>
        </p:nvSpPr>
        <p:spPr>
          <a:xfrm rot="-5400000">
            <a:off x="1903320" y="175104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9" name="Google Shape;1709;p149"/>
          <p:cNvSpPr/>
          <p:nvPr/>
        </p:nvSpPr>
        <p:spPr>
          <a:xfrm rot="-5400000" flipH="1">
            <a:off x="3352680" y="1142640"/>
            <a:ext cx="1828800" cy="167652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0" name="Google Shape;1710;p149"/>
          <p:cNvSpPr/>
          <p:nvPr/>
        </p:nvSpPr>
        <p:spPr>
          <a:xfrm rot="-5400000" flipH="1">
            <a:off x="4876560" y="160020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1" name="Google Shape;1711;p149"/>
          <p:cNvSpPr/>
          <p:nvPr/>
        </p:nvSpPr>
        <p:spPr>
          <a:xfrm rot="-5400000" flipH="1">
            <a:off x="3516120" y="159696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2" name="Google Shape;1712;p149"/>
          <p:cNvSpPr/>
          <p:nvPr/>
        </p:nvSpPr>
        <p:spPr>
          <a:xfrm rot="-5400000" flipH="1">
            <a:off x="4038480" y="2209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3" name="Google Shape;1713;p149"/>
          <p:cNvSpPr/>
          <p:nvPr/>
        </p:nvSpPr>
        <p:spPr>
          <a:xfrm rot="-5400000" flipH="1">
            <a:off x="4038480" y="121752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14" name="Google Shape;1714;p149"/>
          <p:cNvCxnSpPr/>
          <p:nvPr/>
        </p:nvCxnSpPr>
        <p:spPr>
          <a:xfrm rot="10800000" flipH="1">
            <a:off x="914400" y="1674720"/>
            <a:ext cx="3962520" cy="231840"/>
          </a:xfrm>
          <a:prstGeom prst="straightConnector1">
            <a:avLst/>
          </a:prstGeom>
          <a:noFill/>
          <a:ln w="25550" cap="flat" cmpd="sng">
            <a:solidFill>
              <a:srgbClr val="FFCC00"/>
            </a:solidFill>
            <a:prstDash val="solid"/>
            <a:miter lim="8000"/>
            <a:headEnd type="triangle" w="med" len="med"/>
            <a:tailEnd type="triangle" w="med" len="med"/>
          </a:ln>
        </p:spPr>
      </p:cxnSp>
      <p:sp>
        <p:nvSpPr>
          <p:cNvPr id="1715" name="Google Shape;1715;p149"/>
          <p:cNvSpPr/>
          <p:nvPr/>
        </p:nvSpPr>
        <p:spPr>
          <a:xfrm>
            <a:off x="5943600" y="4343400"/>
            <a:ext cx="2514600" cy="398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Matrix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16" name="Google Shape;1716;p149"/>
          <p:cNvSpPr/>
          <p:nvPr/>
        </p:nvSpPr>
        <p:spPr>
          <a:xfrm>
            <a:off x="380880" y="3200400"/>
            <a:ext cx="5791320" cy="312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MAX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Group Average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Distance Between Centroids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Other methods driven by an objective function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Ward’s Method uses squared error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50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How to Define Inter-Cluster Similarity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150"/>
          <p:cNvSpPr/>
          <p:nvPr/>
        </p:nvSpPr>
        <p:spPr>
          <a:xfrm>
            <a:off x="639720" y="2344680"/>
            <a:ext cx="4800600" cy="3303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990600" marR="0" lvl="1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723" name="Google Shape;1723;p150"/>
          <p:cNvGrpSpPr/>
          <p:nvPr/>
        </p:nvGrpSpPr>
        <p:grpSpPr>
          <a:xfrm>
            <a:off x="5486400" y="1066680"/>
            <a:ext cx="3427560" cy="3516120"/>
            <a:chOff x="5486400" y="1066680"/>
            <a:chExt cx="3427560" cy="3516120"/>
          </a:xfrm>
        </p:grpSpPr>
        <p:cxnSp>
          <p:nvCxnSpPr>
            <p:cNvPr id="1724" name="Google Shape;1724;p150"/>
            <p:cNvCxnSpPr/>
            <p:nvPr/>
          </p:nvCxnSpPr>
          <p:spPr>
            <a:xfrm>
              <a:off x="58672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25" name="Google Shape;1725;p150"/>
            <p:cNvCxnSpPr/>
            <p:nvPr/>
          </p:nvCxnSpPr>
          <p:spPr>
            <a:xfrm>
              <a:off x="5562720" y="137160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26" name="Google Shape;1726;p150"/>
            <p:cNvCxnSpPr/>
            <p:nvPr/>
          </p:nvCxnSpPr>
          <p:spPr>
            <a:xfrm>
              <a:off x="636912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27" name="Google Shape;1727;p150"/>
            <p:cNvCxnSpPr/>
            <p:nvPr/>
          </p:nvCxnSpPr>
          <p:spPr>
            <a:xfrm>
              <a:off x="687240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28" name="Google Shape;1728;p150"/>
            <p:cNvCxnSpPr/>
            <p:nvPr/>
          </p:nvCxnSpPr>
          <p:spPr>
            <a:xfrm>
              <a:off x="73756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29" name="Google Shape;1729;p150"/>
            <p:cNvCxnSpPr/>
            <p:nvPr/>
          </p:nvCxnSpPr>
          <p:spPr>
            <a:xfrm>
              <a:off x="787860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30" name="Google Shape;1730;p150"/>
            <p:cNvCxnSpPr/>
            <p:nvPr/>
          </p:nvCxnSpPr>
          <p:spPr>
            <a:xfrm>
              <a:off x="83818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31" name="Google Shape;1731;p150"/>
            <p:cNvCxnSpPr/>
            <p:nvPr/>
          </p:nvCxnSpPr>
          <p:spPr>
            <a:xfrm>
              <a:off x="5562720" y="178272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32" name="Google Shape;1732;p150"/>
            <p:cNvCxnSpPr/>
            <p:nvPr/>
          </p:nvCxnSpPr>
          <p:spPr>
            <a:xfrm>
              <a:off x="5562720" y="219384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33" name="Google Shape;1733;p150"/>
            <p:cNvCxnSpPr/>
            <p:nvPr/>
          </p:nvCxnSpPr>
          <p:spPr>
            <a:xfrm>
              <a:off x="5562720" y="260496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34" name="Google Shape;1734;p150"/>
            <p:cNvCxnSpPr/>
            <p:nvPr/>
          </p:nvCxnSpPr>
          <p:spPr>
            <a:xfrm>
              <a:off x="5562720" y="301608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35" name="Google Shape;1735;p150"/>
            <p:cNvCxnSpPr/>
            <p:nvPr/>
          </p:nvCxnSpPr>
          <p:spPr>
            <a:xfrm>
              <a:off x="5562720" y="342900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736" name="Google Shape;1736;p150"/>
            <p:cNvSpPr/>
            <p:nvPr/>
          </p:nvSpPr>
          <p:spPr>
            <a:xfrm>
              <a:off x="5486400" y="144792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37" name="Google Shape;1737;p150"/>
            <p:cNvSpPr/>
            <p:nvPr/>
          </p:nvSpPr>
          <p:spPr>
            <a:xfrm>
              <a:off x="5486400" y="228600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38" name="Google Shape;1738;p150"/>
            <p:cNvSpPr/>
            <p:nvPr/>
          </p:nvSpPr>
          <p:spPr>
            <a:xfrm>
              <a:off x="5486400" y="31240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39" name="Google Shape;1739;p150"/>
            <p:cNvSpPr/>
            <p:nvPr/>
          </p:nvSpPr>
          <p:spPr>
            <a:xfrm>
              <a:off x="5486400" y="274320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0" name="Google Shape;1740;p150"/>
            <p:cNvSpPr/>
            <p:nvPr/>
          </p:nvSpPr>
          <p:spPr>
            <a:xfrm>
              <a:off x="5486400" y="190512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1" name="Google Shape;1741;p150"/>
            <p:cNvSpPr/>
            <p:nvPr/>
          </p:nvSpPr>
          <p:spPr>
            <a:xfrm>
              <a:off x="594360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2" name="Google Shape;1742;p150"/>
            <p:cNvSpPr/>
            <p:nvPr/>
          </p:nvSpPr>
          <p:spPr>
            <a:xfrm>
              <a:off x="640080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3" name="Google Shape;1743;p150"/>
            <p:cNvSpPr/>
            <p:nvPr/>
          </p:nvSpPr>
          <p:spPr>
            <a:xfrm>
              <a:off x="693432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4" name="Google Shape;1744;p150"/>
            <p:cNvSpPr/>
            <p:nvPr/>
          </p:nvSpPr>
          <p:spPr>
            <a:xfrm>
              <a:off x="7467480" y="1066680"/>
              <a:ext cx="5320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5" name="Google Shape;1745;p150"/>
            <p:cNvSpPr/>
            <p:nvPr/>
          </p:nvSpPr>
          <p:spPr>
            <a:xfrm>
              <a:off x="784872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6" name="Google Shape;1746;p150"/>
            <p:cNvSpPr/>
            <p:nvPr/>
          </p:nvSpPr>
          <p:spPr>
            <a:xfrm>
              <a:off x="8381880" y="1066680"/>
              <a:ext cx="532080" cy="337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 . 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7" name="Google Shape;1747;p150"/>
            <p:cNvSpPr/>
            <p:nvPr/>
          </p:nvSpPr>
          <p:spPr>
            <a:xfrm>
              <a:off x="5638680" y="3505320"/>
              <a:ext cx="532080" cy="1077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48" name="Google Shape;1748;p150"/>
          <p:cNvSpPr/>
          <p:nvPr/>
        </p:nvSpPr>
        <p:spPr>
          <a:xfrm rot="-5400000">
            <a:off x="462600" y="1289520"/>
            <a:ext cx="1828800" cy="138276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9" name="Google Shape;1749;p150"/>
          <p:cNvSpPr/>
          <p:nvPr/>
        </p:nvSpPr>
        <p:spPr>
          <a:xfrm rot="-5400000">
            <a:off x="1752480" y="2209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0" name="Google Shape;1750;p150"/>
          <p:cNvSpPr/>
          <p:nvPr/>
        </p:nvSpPr>
        <p:spPr>
          <a:xfrm rot="-5400000">
            <a:off x="1676520" y="1447560"/>
            <a:ext cx="7596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1" name="Google Shape;1751;p150"/>
          <p:cNvSpPr/>
          <p:nvPr/>
        </p:nvSpPr>
        <p:spPr>
          <a:xfrm rot="-5400000">
            <a:off x="838080" y="1904400"/>
            <a:ext cx="7596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2" name="Google Shape;1752;p150"/>
          <p:cNvSpPr/>
          <p:nvPr/>
        </p:nvSpPr>
        <p:spPr>
          <a:xfrm rot="-5400000">
            <a:off x="1903320" y="175104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3" name="Google Shape;1753;p150"/>
          <p:cNvSpPr/>
          <p:nvPr/>
        </p:nvSpPr>
        <p:spPr>
          <a:xfrm rot="-5400000" flipH="1">
            <a:off x="3352680" y="1142640"/>
            <a:ext cx="1828800" cy="167652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4" name="Google Shape;1754;p150"/>
          <p:cNvSpPr/>
          <p:nvPr/>
        </p:nvSpPr>
        <p:spPr>
          <a:xfrm rot="-5400000" flipH="1">
            <a:off x="4876560" y="160020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5" name="Google Shape;1755;p150"/>
          <p:cNvSpPr/>
          <p:nvPr/>
        </p:nvSpPr>
        <p:spPr>
          <a:xfrm rot="-5400000" flipH="1">
            <a:off x="3516120" y="160020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6" name="Google Shape;1756;p150"/>
          <p:cNvSpPr/>
          <p:nvPr/>
        </p:nvSpPr>
        <p:spPr>
          <a:xfrm rot="-5400000" flipH="1">
            <a:off x="4038480" y="2209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7" name="Google Shape;1757;p150"/>
          <p:cNvSpPr/>
          <p:nvPr/>
        </p:nvSpPr>
        <p:spPr>
          <a:xfrm rot="-5400000" flipH="1">
            <a:off x="4038480" y="121752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58" name="Google Shape;1758;p150"/>
          <p:cNvCxnSpPr/>
          <p:nvPr/>
        </p:nvCxnSpPr>
        <p:spPr>
          <a:xfrm>
            <a:off x="1828800" y="2209680"/>
            <a:ext cx="2209680" cy="763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59" name="Google Shape;1759;p150"/>
          <p:cNvCxnSpPr/>
          <p:nvPr/>
        </p:nvCxnSpPr>
        <p:spPr>
          <a:xfrm rot="10800000" flipH="1">
            <a:off x="1828800" y="1674360"/>
            <a:ext cx="1676520" cy="53676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60" name="Google Shape;1760;p150"/>
          <p:cNvCxnSpPr/>
          <p:nvPr/>
        </p:nvCxnSpPr>
        <p:spPr>
          <a:xfrm rot="10800000" flipH="1">
            <a:off x="1828800" y="1293480"/>
            <a:ext cx="2209680" cy="91764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61" name="Google Shape;1761;p150"/>
          <p:cNvCxnSpPr/>
          <p:nvPr/>
        </p:nvCxnSpPr>
        <p:spPr>
          <a:xfrm rot="10800000" flipH="1">
            <a:off x="1828800" y="1674360"/>
            <a:ext cx="3048120" cy="53676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62" name="Google Shape;1762;p150"/>
          <p:cNvCxnSpPr/>
          <p:nvPr/>
        </p:nvCxnSpPr>
        <p:spPr>
          <a:xfrm>
            <a:off x="1981080" y="1828800"/>
            <a:ext cx="2057400" cy="45720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63" name="Google Shape;1763;p150"/>
          <p:cNvCxnSpPr/>
          <p:nvPr/>
        </p:nvCxnSpPr>
        <p:spPr>
          <a:xfrm rot="10800000" flipH="1">
            <a:off x="1981080" y="1674720"/>
            <a:ext cx="1524240" cy="1555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64" name="Google Shape;1764;p150"/>
          <p:cNvCxnSpPr/>
          <p:nvPr/>
        </p:nvCxnSpPr>
        <p:spPr>
          <a:xfrm rot="10800000" flipH="1">
            <a:off x="1981080" y="1293840"/>
            <a:ext cx="2057400" cy="53640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65" name="Google Shape;1765;p150"/>
          <p:cNvCxnSpPr/>
          <p:nvPr/>
        </p:nvCxnSpPr>
        <p:spPr>
          <a:xfrm rot="10800000" flipH="1">
            <a:off x="1981080" y="1674720"/>
            <a:ext cx="2895840" cy="1555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66" name="Google Shape;1766;p150"/>
          <p:cNvCxnSpPr/>
          <p:nvPr/>
        </p:nvCxnSpPr>
        <p:spPr>
          <a:xfrm>
            <a:off x="914400" y="1905120"/>
            <a:ext cx="3124080" cy="38088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67" name="Google Shape;1767;p150"/>
          <p:cNvCxnSpPr/>
          <p:nvPr/>
        </p:nvCxnSpPr>
        <p:spPr>
          <a:xfrm rot="10800000" flipH="1">
            <a:off x="914400" y="1674720"/>
            <a:ext cx="3962520" cy="23184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68" name="Google Shape;1768;p150"/>
          <p:cNvCxnSpPr/>
          <p:nvPr/>
        </p:nvCxnSpPr>
        <p:spPr>
          <a:xfrm rot="10800000" flipH="1">
            <a:off x="914400" y="1293840"/>
            <a:ext cx="3124080" cy="6127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69" name="Google Shape;1769;p150"/>
          <p:cNvCxnSpPr/>
          <p:nvPr/>
        </p:nvCxnSpPr>
        <p:spPr>
          <a:xfrm rot="10800000" flipH="1">
            <a:off x="914400" y="1674720"/>
            <a:ext cx="2590920" cy="23184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70" name="Google Shape;1770;p150"/>
          <p:cNvCxnSpPr/>
          <p:nvPr/>
        </p:nvCxnSpPr>
        <p:spPr>
          <a:xfrm>
            <a:off x="1752480" y="1447920"/>
            <a:ext cx="2286000" cy="83808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71" name="Google Shape;1771;p150"/>
          <p:cNvCxnSpPr/>
          <p:nvPr/>
        </p:nvCxnSpPr>
        <p:spPr>
          <a:xfrm>
            <a:off x="1752480" y="1447920"/>
            <a:ext cx="1752840" cy="22860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72" name="Google Shape;1772;p150"/>
          <p:cNvCxnSpPr/>
          <p:nvPr/>
        </p:nvCxnSpPr>
        <p:spPr>
          <a:xfrm rot="10800000" flipH="1">
            <a:off x="1752480" y="1293840"/>
            <a:ext cx="2286000" cy="15552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73" name="Google Shape;1773;p150"/>
          <p:cNvCxnSpPr/>
          <p:nvPr/>
        </p:nvCxnSpPr>
        <p:spPr>
          <a:xfrm>
            <a:off x="1752480" y="1447920"/>
            <a:ext cx="3124440" cy="228600"/>
          </a:xfrm>
          <a:prstGeom prst="straightConnector1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74" name="Google Shape;1774;p150"/>
          <p:cNvSpPr/>
          <p:nvPr/>
        </p:nvSpPr>
        <p:spPr>
          <a:xfrm>
            <a:off x="5943600" y="4343400"/>
            <a:ext cx="2514600" cy="398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Matrix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5" name="Google Shape;1775;p150"/>
          <p:cNvSpPr/>
          <p:nvPr/>
        </p:nvSpPr>
        <p:spPr>
          <a:xfrm>
            <a:off x="380880" y="3200400"/>
            <a:ext cx="5791320" cy="312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MAX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Group Average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Distance Between Centroids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Other methods driven by an objective function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Ward’s Method uses squared error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0" name="Google Shape;1780;p151"/>
          <p:cNvCxnSpPr/>
          <p:nvPr/>
        </p:nvCxnSpPr>
        <p:spPr>
          <a:xfrm>
            <a:off x="1371600" y="1981080"/>
            <a:ext cx="2895480" cy="1800"/>
          </a:xfrm>
          <a:prstGeom prst="straightConnector1">
            <a:avLst/>
          </a:prstGeom>
          <a:noFill/>
          <a:ln w="25550" cap="flat" cmpd="sng">
            <a:solidFill>
              <a:srgbClr val="FFCC00"/>
            </a:solidFill>
            <a:prstDash val="solid"/>
            <a:miter lim="8000"/>
            <a:headEnd type="triangle" w="med" len="med"/>
            <a:tailEnd type="triangle" w="med" len="med"/>
          </a:ln>
        </p:spPr>
      </p:cxnSp>
      <p:sp>
        <p:nvSpPr>
          <p:cNvPr id="1781" name="Google Shape;1781;p151"/>
          <p:cNvSpPr/>
          <p:nvPr/>
        </p:nvSpPr>
        <p:spPr>
          <a:xfrm rot="-5400000">
            <a:off x="462600" y="1289520"/>
            <a:ext cx="1828800" cy="138276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2" name="Google Shape;1782;p151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How to Define Inter-Cluster Similarity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83" name="Google Shape;1783;p151"/>
          <p:cNvSpPr/>
          <p:nvPr/>
        </p:nvSpPr>
        <p:spPr>
          <a:xfrm>
            <a:off x="639720" y="2344680"/>
            <a:ext cx="4800600" cy="3303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990600" marR="0" lvl="1" indent="-5314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784" name="Google Shape;1784;p151"/>
          <p:cNvGrpSpPr/>
          <p:nvPr/>
        </p:nvGrpSpPr>
        <p:grpSpPr>
          <a:xfrm>
            <a:off x="5486400" y="1066680"/>
            <a:ext cx="3427560" cy="3516120"/>
            <a:chOff x="5486400" y="1066680"/>
            <a:chExt cx="3427560" cy="3516120"/>
          </a:xfrm>
        </p:grpSpPr>
        <p:cxnSp>
          <p:nvCxnSpPr>
            <p:cNvPr id="1785" name="Google Shape;1785;p151"/>
            <p:cNvCxnSpPr/>
            <p:nvPr/>
          </p:nvCxnSpPr>
          <p:spPr>
            <a:xfrm>
              <a:off x="58672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86" name="Google Shape;1786;p151"/>
            <p:cNvCxnSpPr/>
            <p:nvPr/>
          </p:nvCxnSpPr>
          <p:spPr>
            <a:xfrm>
              <a:off x="5562720" y="137160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87" name="Google Shape;1787;p151"/>
            <p:cNvCxnSpPr/>
            <p:nvPr/>
          </p:nvCxnSpPr>
          <p:spPr>
            <a:xfrm>
              <a:off x="636912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88" name="Google Shape;1788;p151"/>
            <p:cNvCxnSpPr/>
            <p:nvPr/>
          </p:nvCxnSpPr>
          <p:spPr>
            <a:xfrm>
              <a:off x="687240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89" name="Google Shape;1789;p151"/>
            <p:cNvCxnSpPr/>
            <p:nvPr/>
          </p:nvCxnSpPr>
          <p:spPr>
            <a:xfrm>
              <a:off x="73756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90" name="Google Shape;1790;p151"/>
            <p:cNvCxnSpPr/>
            <p:nvPr/>
          </p:nvCxnSpPr>
          <p:spPr>
            <a:xfrm>
              <a:off x="787860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91" name="Google Shape;1791;p151"/>
            <p:cNvCxnSpPr/>
            <p:nvPr/>
          </p:nvCxnSpPr>
          <p:spPr>
            <a:xfrm>
              <a:off x="8381880" y="1066680"/>
              <a:ext cx="0" cy="266544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92" name="Google Shape;1792;p151"/>
            <p:cNvCxnSpPr/>
            <p:nvPr/>
          </p:nvCxnSpPr>
          <p:spPr>
            <a:xfrm>
              <a:off x="5562720" y="178272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93" name="Google Shape;1793;p151"/>
            <p:cNvCxnSpPr/>
            <p:nvPr/>
          </p:nvCxnSpPr>
          <p:spPr>
            <a:xfrm>
              <a:off x="5562720" y="219384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94" name="Google Shape;1794;p151"/>
            <p:cNvCxnSpPr/>
            <p:nvPr/>
          </p:nvCxnSpPr>
          <p:spPr>
            <a:xfrm>
              <a:off x="5562720" y="260496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95" name="Google Shape;1795;p151"/>
            <p:cNvCxnSpPr/>
            <p:nvPr/>
          </p:nvCxnSpPr>
          <p:spPr>
            <a:xfrm>
              <a:off x="5562720" y="301608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96" name="Google Shape;1796;p151"/>
            <p:cNvCxnSpPr/>
            <p:nvPr/>
          </p:nvCxnSpPr>
          <p:spPr>
            <a:xfrm>
              <a:off x="5562720" y="3429000"/>
              <a:ext cx="2970000" cy="0"/>
            </a:xfrm>
            <a:prstGeom prst="straightConnector1">
              <a:avLst/>
            </a:prstGeom>
            <a:noFill/>
            <a:ln w="126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797" name="Google Shape;1797;p151"/>
            <p:cNvSpPr/>
            <p:nvPr/>
          </p:nvSpPr>
          <p:spPr>
            <a:xfrm>
              <a:off x="5486400" y="144792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8" name="Google Shape;1798;p151"/>
            <p:cNvSpPr/>
            <p:nvPr/>
          </p:nvSpPr>
          <p:spPr>
            <a:xfrm>
              <a:off x="5486400" y="228600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9" name="Google Shape;1799;p151"/>
            <p:cNvSpPr/>
            <p:nvPr/>
          </p:nvSpPr>
          <p:spPr>
            <a:xfrm>
              <a:off x="5486400" y="31240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0" name="Google Shape;1800;p151"/>
            <p:cNvSpPr/>
            <p:nvPr/>
          </p:nvSpPr>
          <p:spPr>
            <a:xfrm>
              <a:off x="5486400" y="274320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1" name="Google Shape;1801;p151"/>
            <p:cNvSpPr/>
            <p:nvPr/>
          </p:nvSpPr>
          <p:spPr>
            <a:xfrm>
              <a:off x="5486400" y="190512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2" name="Google Shape;1802;p151"/>
            <p:cNvSpPr/>
            <p:nvPr/>
          </p:nvSpPr>
          <p:spPr>
            <a:xfrm>
              <a:off x="594360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p1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3" name="Google Shape;1803;p151"/>
            <p:cNvSpPr/>
            <p:nvPr/>
          </p:nvSpPr>
          <p:spPr>
            <a:xfrm>
              <a:off x="640080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p2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4" name="Google Shape;1804;p151"/>
            <p:cNvSpPr/>
            <p:nvPr/>
          </p:nvSpPr>
          <p:spPr>
            <a:xfrm>
              <a:off x="693432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p3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5" name="Google Shape;1805;p151"/>
            <p:cNvSpPr/>
            <p:nvPr/>
          </p:nvSpPr>
          <p:spPr>
            <a:xfrm>
              <a:off x="7467480" y="1066680"/>
              <a:ext cx="53208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p4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6" name="Google Shape;1806;p151"/>
            <p:cNvSpPr/>
            <p:nvPr/>
          </p:nvSpPr>
          <p:spPr>
            <a:xfrm>
              <a:off x="7848720" y="1066680"/>
              <a:ext cx="531720" cy="307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p5</a:t>
              </a:r>
              <a:endParaRPr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7" name="Google Shape;1807;p151"/>
            <p:cNvSpPr/>
            <p:nvPr/>
          </p:nvSpPr>
          <p:spPr>
            <a:xfrm>
              <a:off x="8381880" y="1066680"/>
              <a:ext cx="532080" cy="337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 . 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8" name="Google Shape;1808;p151"/>
            <p:cNvSpPr/>
            <p:nvPr/>
          </p:nvSpPr>
          <p:spPr>
            <a:xfrm>
              <a:off x="5638680" y="3505320"/>
              <a:ext cx="532080" cy="1077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.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809" name="Google Shape;1809;p151"/>
          <p:cNvSpPr/>
          <p:nvPr/>
        </p:nvSpPr>
        <p:spPr>
          <a:xfrm rot="-5400000">
            <a:off x="1752480" y="2209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0" name="Google Shape;1810;p151"/>
          <p:cNvSpPr/>
          <p:nvPr/>
        </p:nvSpPr>
        <p:spPr>
          <a:xfrm rot="-5400000">
            <a:off x="1676520" y="1447560"/>
            <a:ext cx="7596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1" name="Google Shape;1811;p151"/>
          <p:cNvSpPr/>
          <p:nvPr/>
        </p:nvSpPr>
        <p:spPr>
          <a:xfrm rot="-5400000">
            <a:off x="838080" y="1904400"/>
            <a:ext cx="7596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2" name="Google Shape;1812;p151"/>
          <p:cNvSpPr/>
          <p:nvPr/>
        </p:nvSpPr>
        <p:spPr>
          <a:xfrm rot="-5400000">
            <a:off x="1903320" y="175104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3" name="Google Shape;1813;p151"/>
          <p:cNvSpPr/>
          <p:nvPr/>
        </p:nvSpPr>
        <p:spPr>
          <a:xfrm rot="-5400000" flipH="1">
            <a:off x="3352680" y="1142640"/>
            <a:ext cx="1828800" cy="1676520"/>
          </a:xfrm>
          <a:custGeom>
            <a:avLst/>
            <a:gdLst/>
            <a:ahLst/>
            <a:cxnLst/>
            <a:rect l="l" t="t" r="r" b="b"/>
            <a:pathLst>
              <a:path w="598" h="652" extrusionOk="0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4" name="Google Shape;1814;p151"/>
          <p:cNvSpPr/>
          <p:nvPr/>
        </p:nvSpPr>
        <p:spPr>
          <a:xfrm rot="-5400000" flipH="1">
            <a:off x="4876560" y="160020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5" name="Google Shape;1815;p151"/>
          <p:cNvSpPr/>
          <p:nvPr/>
        </p:nvSpPr>
        <p:spPr>
          <a:xfrm rot="-5400000" flipH="1">
            <a:off x="3516120" y="1596960"/>
            <a:ext cx="76320" cy="7596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6" name="Google Shape;1816;p151"/>
          <p:cNvSpPr/>
          <p:nvPr/>
        </p:nvSpPr>
        <p:spPr>
          <a:xfrm rot="-5400000" flipH="1">
            <a:off x="4038480" y="220968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7" name="Google Shape;1817;p151"/>
          <p:cNvSpPr/>
          <p:nvPr/>
        </p:nvSpPr>
        <p:spPr>
          <a:xfrm rot="-5400000" flipH="1">
            <a:off x="4038480" y="1217520"/>
            <a:ext cx="76320" cy="76320"/>
          </a:xfrm>
          <a:prstGeom prst="ellipse">
            <a:avLst/>
          </a:prstGeom>
          <a:solidFill>
            <a:srgbClr val="00000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8" name="Google Shape;1818;p151"/>
          <p:cNvSpPr/>
          <p:nvPr/>
        </p:nvSpPr>
        <p:spPr>
          <a:xfrm>
            <a:off x="5943600" y="4343400"/>
            <a:ext cx="2514600" cy="398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Matrix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9" name="Google Shape;1819;p151"/>
          <p:cNvSpPr/>
          <p:nvPr/>
        </p:nvSpPr>
        <p:spPr>
          <a:xfrm>
            <a:off x="380880" y="3200400"/>
            <a:ext cx="5791320" cy="312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340995" marR="0" lvl="0" indent="-3409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MAX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Group Average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Distance Between Centroids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0995" marR="0" lvl="0" indent="-340995" algn="l" rtl="0"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●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Other methods driven by an objective function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1045" marR="0" lvl="1" indent="-283845" algn="l" rtl="0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Arial" panose="020B0604020202020204"/>
              <a:buChar char="–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Ward’s Method uses squared error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0" name="Google Shape;1820;p151"/>
          <p:cNvSpPr/>
          <p:nvPr/>
        </p:nvSpPr>
        <p:spPr>
          <a:xfrm>
            <a:off x="1219320" y="1828800"/>
            <a:ext cx="2286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×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1" name="Google Shape;1821;p151"/>
          <p:cNvSpPr/>
          <p:nvPr/>
        </p:nvSpPr>
        <p:spPr>
          <a:xfrm>
            <a:off x="4114800" y="1828800"/>
            <a:ext cx="228600" cy="307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×</a:t>
            </a:r>
            <a:endParaRPr sz="1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52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Cluster Similarity: MIN or Single Link 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7" name="Google Shape;1827;p152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Similarity of two clusters is based on the two most similar (closest) points in the different clusters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Determined by one pair of points, i.e., by one link in the proximity graph.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28" name="Google Shape;1828;p15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4920" y="3886200"/>
            <a:ext cx="4087800" cy="2133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9" name="Google Shape;1829;p152"/>
          <p:cNvGrpSpPr/>
          <p:nvPr/>
        </p:nvGrpSpPr>
        <p:grpSpPr>
          <a:xfrm>
            <a:off x="5560200" y="3580920"/>
            <a:ext cx="2817720" cy="2564280"/>
            <a:chOff x="5560200" y="3580920"/>
            <a:chExt cx="2817720" cy="2564280"/>
          </a:xfrm>
        </p:grpSpPr>
        <p:cxnSp>
          <p:nvCxnSpPr>
            <p:cNvPr id="1830" name="Google Shape;1830;p152"/>
            <p:cNvCxnSpPr/>
            <p:nvPr/>
          </p:nvCxnSpPr>
          <p:spPr>
            <a:xfrm rot="10800000">
              <a:off x="5688000" y="5112000"/>
              <a:ext cx="0" cy="63792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31" name="Google Shape;1831;p152"/>
            <p:cNvCxnSpPr/>
            <p:nvPr/>
          </p:nvCxnSpPr>
          <p:spPr>
            <a:xfrm>
              <a:off x="5688000" y="5113800"/>
              <a:ext cx="73980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32" name="Google Shape;1832;p152"/>
            <p:cNvCxnSpPr/>
            <p:nvPr/>
          </p:nvCxnSpPr>
          <p:spPr>
            <a:xfrm>
              <a:off x="6429240" y="5113800"/>
              <a:ext cx="0" cy="63468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33" name="Google Shape;1833;p152"/>
            <p:cNvCxnSpPr/>
            <p:nvPr/>
          </p:nvCxnSpPr>
          <p:spPr>
            <a:xfrm rot="10800000">
              <a:off x="6132600" y="4727880"/>
              <a:ext cx="0" cy="38556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34" name="Google Shape;1834;p152"/>
            <p:cNvCxnSpPr/>
            <p:nvPr/>
          </p:nvCxnSpPr>
          <p:spPr>
            <a:xfrm rot="10800000">
              <a:off x="6132600" y="4600800"/>
              <a:ext cx="0" cy="12852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35" name="Google Shape;1835;p152"/>
            <p:cNvCxnSpPr/>
            <p:nvPr/>
          </p:nvCxnSpPr>
          <p:spPr>
            <a:xfrm rot="10800000">
              <a:off x="7469280" y="4856400"/>
              <a:ext cx="0" cy="89316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36" name="Google Shape;1836;p152"/>
            <p:cNvCxnSpPr/>
            <p:nvPr/>
          </p:nvCxnSpPr>
          <p:spPr>
            <a:xfrm>
              <a:off x="7469280" y="4858560"/>
              <a:ext cx="73980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37" name="Google Shape;1837;p152"/>
            <p:cNvCxnSpPr/>
            <p:nvPr/>
          </p:nvCxnSpPr>
          <p:spPr>
            <a:xfrm>
              <a:off x="8210520" y="4858560"/>
              <a:ext cx="0" cy="88992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38" name="Google Shape;1838;p152"/>
            <p:cNvCxnSpPr/>
            <p:nvPr/>
          </p:nvCxnSpPr>
          <p:spPr>
            <a:xfrm rot="10800000">
              <a:off x="7913520" y="4474440"/>
              <a:ext cx="0" cy="38376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39" name="Google Shape;1839;p152"/>
            <p:cNvCxnSpPr/>
            <p:nvPr/>
          </p:nvCxnSpPr>
          <p:spPr>
            <a:xfrm rot="10800000">
              <a:off x="7913520" y="4345200"/>
              <a:ext cx="0" cy="12996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40" name="Google Shape;1840;p152"/>
            <p:cNvCxnSpPr/>
            <p:nvPr/>
          </p:nvCxnSpPr>
          <p:spPr>
            <a:xfrm rot="10800000">
              <a:off x="6875640" y="4600800"/>
              <a:ext cx="0" cy="114876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41" name="Google Shape;1841;p152"/>
            <p:cNvCxnSpPr/>
            <p:nvPr/>
          </p:nvCxnSpPr>
          <p:spPr>
            <a:xfrm>
              <a:off x="6132600" y="4602960"/>
              <a:ext cx="74124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42" name="Google Shape;1842;p152"/>
            <p:cNvCxnSpPr/>
            <p:nvPr/>
          </p:nvCxnSpPr>
          <p:spPr>
            <a:xfrm rot="10800000">
              <a:off x="6429240" y="4091760"/>
              <a:ext cx="0" cy="51084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43" name="Google Shape;1843;p152"/>
            <p:cNvCxnSpPr/>
            <p:nvPr/>
          </p:nvCxnSpPr>
          <p:spPr>
            <a:xfrm>
              <a:off x="6429240" y="4093560"/>
              <a:ext cx="148284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44" name="Google Shape;1844;p152"/>
            <p:cNvCxnSpPr/>
            <p:nvPr/>
          </p:nvCxnSpPr>
          <p:spPr>
            <a:xfrm>
              <a:off x="7913520" y="4093560"/>
              <a:ext cx="0" cy="38088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45" name="Google Shape;1845;p152"/>
            <p:cNvCxnSpPr/>
            <p:nvPr/>
          </p:nvCxnSpPr>
          <p:spPr>
            <a:xfrm rot="10800000">
              <a:off x="7172280" y="3580920"/>
              <a:ext cx="0" cy="51228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846" name="Google Shape;1846;p152"/>
            <p:cNvSpPr/>
            <p:nvPr/>
          </p:nvSpPr>
          <p:spPr>
            <a:xfrm>
              <a:off x="5560200" y="577692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47" name="Google Shape;1847;p152"/>
            <p:cNvSpPr/>
            <p:nvPr/>
          </p:nvSpPr>
          <p:spPr>
            <a:xfrm>
              <a:off x="6301800" y="577692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48" name="Google Shape;1848;p152"/>
            <p:cNvSpPr/>
            <p:nvPr/>
          </p:nvSpPr>
          <p:spPr>
            <a:xfrm>
              <a:off x="6747840" y="577692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49" name="Google Shape;1849;p152"/>
            <p:cNvSpPr/>
            <p:nvPr/>
          </p:nvSpPr>
          <p:spPr>
            <a:xfrm>
              <a:off x="7341480" y="577692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4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50" name="Google Shape;1850;p152"/>
            <p:cNvSpPr/>
            <p:nvPr/>
          </p:nvSpPr>
          <p:spPr>
            <a:xfrm>
              <a:off x="8082720" y="577692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5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53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Hierarchical Clustering: MIN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6" name="Google Shape;1856;p153"/>
          <p:cNvSpPr/>
          <p:nvPr/>
        </p:nvSpPr>
        <p:spPr>
          <a:xfrm>
            <a:off x="914400" y="5715000"/>
            <a:ext cx="33526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Nested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7" name="Google Shape;1857;p153"/>
          <p:cNvSpPr/>
          <p:nvPr/>
        </p:nvSpPr>
        <p:spPr>
          <a:xfrm>
            <a:off x="5791320" y="5715000"/>
            <a:ext cx="228600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Dendrogram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858" name="Google Shape;1858;p153"/>
          <p:cNvGrpSpPr/>
          <p:nvPr/>
        </p:nvGrpSpPr>
        <p:grpSpPr>
          <a:xfrm>
            <a:off x="747720" y="1773360"/>
            <a:ext cx="3054960" cy="2745360"/>
            <a:chOff x="747720" y="1773360"/>
            <a:chExt cx="3054960" cy="2745360"/>
          </a:xfrm>
        </p:grpSpPr>
        <p:sp>
          <p:nvSpPr>
            <p:cNvPr id="1859" name="Google Shape;1859;p153"/>
            <p:cNvSpPr/>
            <p:nvPr/>
          </p:nvSpPr>
          <p:spPr>
            <a:xfrm>
              <a:off x="1701720" y="2873520"/>
              <a:ext cx="139680" cy="136440"/>
            </a:xfrm>
            <a:custGeom>
              <a:avLst/>
              <a:gdLst/>
              <a:ahLst/>
              <a:cxnLst/>
              <a:rect l="l" t="t" r="r" b="b"/>
              <a:pathLst>
                <a:path w="89" h="87" extrusionOk="0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60" name="Google Shape;1860;p153"/>
            <p:cNvSpPr/>
            <p:nvPr/>
          </p:nvSpPr>
          <p:spPr>
            <a:xfrm>
              <a:off x="3006720" y="1855800"/>
              <a:ext cx="139680" cy="135000"/>
            </a:xfrm>
            <a:custGeom>
              <a:avLst/>
              <a:gdLst/>
              <a:ahLst/>
              <a:cxnLst/>
              <a:rect l="l" t="t" r="r" b="b"/>
              <a:pathLst>
                <a:path w="89" h="86" extrusionOk="0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61" name="Google Shape;1861;p153"/>
            <p:cNvSpPr/>
            <p:nvPr/>
          </p:nvSpPr>
          <p:spPr>
            <a:xfrm>
              <a:off x="2055960" y="4259160"/>
              <a:ext cx="139680" cy="138240"/>
            </a:xfrm>
            <a:custGeom>
              <a:avLst/>
              <a:gdLst/>
              <a:ahLst/>
              <a:cxnLst/>
              <a:rect l="l" t="t" r="r" b="b"/>
              <a:pathLst>
                <a:path w="89" h="88" extrusionOk="0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62" name="Google Shape;1862;p153"/>
            <p:cNvSpPr/>
            <p:nvPr/>
          </p:nvSpPr>
          <p:spPr>
            <a:xfrm>
              <a:off x="747720" y="2671920"/>
              <a:ext cx="138240" cy="137880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63" name="Google Shape;1863;p153"/>
            <p:cNvSpPr/>
            <p:nvPr/>
          </p:nvSpPr>
          <p:spPr>
            <a:xfrm>
              <a:off x="2622600" y="3360600"/>
              <a:ext cx="138240" cy="138240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64" name="Google Shape;1864;p153"/>
            <p:cNvSpPr/>
            <p:nvPr/>
          </p:nvSpPr>
          <p:spPr>
            <a:xfrm>
              <a:off x="3387600" y="3456000"/>
              <a:ext cx="139680" cy="139680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65" name="Google Shape;1865;p153"/>
            <p:cNvSpPr/>
            <p:nvPr/>
          </p:nvSpPr>
          <p:spPr>
            <a:xfrm>
              <a:off x="3225600" y="1773360"/>
              <a:ext cx="140760" cy="3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2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6" name="Google Shape;1866;p153"/>
            <p:cNvSpPr/>
            <p:nvPr/>
          </p:nvSpPr>
          <p:spPr>
            <a:xfrm>
              <a:off x="1993680" y="2800440"/>
              <a:ext cx="140760" cy="3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2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7" name="Google Shape;1867;p153"/>
            <p:cNvSpPr/>
            <p:nvPr/>
          </p:nvSpPr>
          <p:spPr>
            <a:xfrm>
              <a:off x="2873160" y="3284640"/>
              <a:ext cx="140760" cy="3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2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8" name="Google Shape;1868;p153"/>
            <p:cNvSpPr/>
            <p:nvPr/>
          </p:nvSpPr>
          <p:spPr>
            <a:xfrm>
              <a:off x="2257200" y="4183200"/>
              <a:ext cx="140760" cy="3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4</a:t>
              </a:r>
              <a:endParaRPr sz="2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9" name="Google Shape;1869;p153"/>
            <p:cNvSpPr/>
            <p:nvPr/>
          </p:nvSpPr>
          <p:spPr>
            <a:xfrm>
              <a:off x="1028520" y="2581200"/>
              <a:ext cx="140760" cy="3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5</a:t>
              </a:r>
              <a:endParaRPr sz="2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0" name="Google Shape;1870;p153"/>
            <p:cNvSpPr/>
            <p:nvPr/>
          </p:nvSpPr>
          <p:spPr>
            <a:xfrm>
              <a:off x="3661920" y="3373560"/>
              <a:ext cx="140760" cy="3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6</a:t>
              </a:r>
              <a:endParaRPr sz="2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871" name="Google Shape;1871;p153"/>
          <p:cNvGrpSpPr/>
          <p:nvPr/>
        </p:nvGrpSpPr>
        <p:grpSpPr>
          <a:xfrm>
            <a:off x="2495520" y="2863800"/>
            <a:ext cx="1422360" cy="912960"/>
            <a:chOff x="2495520" y="2863800"/>
            <a:chExt cx="1422360" cy="912960"/>
          </a:xfrm>
        </p:grpSpPr>
        <p:sp>
          <p:nvSpPr>
            <p:cNvPr id="1872" name="Google Shape;1872;p153"/>
            <p:cNvSpPr/>
            <p:nvPr/>
          </p:nvSpPr>
          <p:spPr>
            <a:xfrm>
              <a:off x="2495520" y="3182760"/>
              <a:ext cx="1422360" cy="594000"/>
            </a:xfrm>
            <a:custGeom>
              <a:avLst/>
              <a:gdLst/>
              <a:ahLst/>
              <a:cxnLst/>
              <a:rect l="l" t="t" r="r" b="b"/>
              <a:pathLst>
                <a:path w="897" h="375" extrusionOk="0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73" name="Google Shape;1873;p153"/>
            <p:cNvSpPr/>
            <p:nvPr/>
          </p:nvSpPr>
          <p:spPr>
            <a:xfrm>
              <a:off x="3085200" y="2863800"/>
              <a:ext cx="156240" cy="3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1</a:t>
              </a:r>
              <a:endParaRPr sz="2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874" name="Google Shape;1874;p153"/>
          <p:cNvGrpSpPr/>
          <p:nvPr/>
        </p:nvGrpSpPr>
        <p:grpSpPr>
          <a:xfrm>
            <a:off x="527040" y="2489040"/>
            <a:ext cx="1733400" cy="1104840"/>
            <a:chOff x="527040" y="2489040"/>
            <a:chExt cx="1733400" cy="1104840"/>
          </a:xfrm>
        </p:grpSpPr>
        <p:sp>
          <p:nvSpPr>
            <p:cNvPr id="1875" name="Google Shape;1875;p153"/>
            <p:cNvSpPr/>
            <p:nvPr/>
          </p:nvSpPr>
          <p:spPr>
            <a:xfrm>
              <a:off x="527040" y="2489040"/>
              <a:ext cx="1733400" cy="788400"/>
            </a:xfrm>
            <a:custGeom>
              <a:avLst/>
              <a:gdLst/>
              <a:ahLst/>
              <a:cxnLst/>
              <a:rect l="l" t="t" r="r" b="b"/>
              <a:pathLst>
                <a:path w="1093" h="497" extrusionOk="0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76" name="Google Shape;1876;p153"/>
            <p:cNvSpPr/>
            <p:nvPr/>
          </p:nvSpPr>
          <p:spPr>
            <a:xfrm>
              <a:off x="1505520" y="3258360"/>
              <a:ext cx="156240" cy="3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</a:t>
              </a:r>
              <a:endParaRPr sz="2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877" name="Google Shape;1877;p153"/>
          <p:cNvGrpSpPr/>
          <p:nvPr/>
        </p:nvGrpSpPr>
        <p:grpSpPr>
          <a:xfrm>
            <a:off x="444600" y="2071800"/>
            <a:ext cx="3673440" cy="2095560"/>
            <a:chOff x="444600" y="2071800"/>
            <a:chExt cx="3673440" cy="2095560"/>
          </a:xfrm>
        </p:grpSpPr>
        <p:sp>
          <p:nvSpPr>
            <p:cNvPr id="1878" name="Google Shape;1878;p153"/>
            <p:cNvSpPr/>
            <p:nvPr/>
          </p:nvSpPr>
          <p:spPr>
            <a:xfrm>
              <a:off x="444600" y="2085840"/>
              <a:ext cx="3673440" cy="2081520"/>
            </a:xfrm>
            <a:custGeom>
              <a:avLst/>
              <a:gdLst/>
              <a:ahLst/>
              <a:cxnLst/>
              <a:rect l="l" t="t" r="r" b="b"/>
              <a:pathLst>
                <a:path w="2315" h="1312" extrusionOk="0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79" name="Google Shape;1879;p153"/>
            <p:cNvSpPr/>
            <p:nvPr/>
          </p:nvSpPr>
          <p:spPr>
            <a:xfrm>
              <a:off x="2205720" y="2071800"/>
              <a:ext cx="156240" cy="3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3</a:t>
              </a:r>
              <a:endParaRPr sz="2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880" name="Google Shape;1880;p153"/>
          <p:cNvGrpSpPr/>
          <p:nvPr/>
        </p:nvGrpSpPr>
        <p:grpSpPr>
          <a:xfrm>
            <a:off x="382680" y="1951200"/>
            <a:ext cx="3794040" cy="2868840"/>
            <a:chOff x="382680" y="1951200"/>
            <a:chExt cx="3794040" cy="2868840"/>
          </a:xfrm>
        </p:grpSpPr>
        <p:sp>
          <p:nvSpPr>
            <p:cNvPr id="1881" name="Google Shape;1881;p153"/>
            <p:cNvSpPr/>
            <p:nvPr/>
          </p:nvSpPr>
          <p:spPr>
            <a:xfrm>
              <a:off x="382680" y="1951200"/>
              <a:ext cx="3794040" cy="2555640"/>
            </a:xfrm>
            <a:custGeom>
              <a:avLst/>
              <a:gdLst/>
              <a:ahLst/>
              <a:cxnLst/>
              <a:rect l="l" t="t" r="r" b="b"/>
              <a:pathLst>
                <a:path w="2391" h="1611" extrusionOk="0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82" name="Google Shape;1882;p153"/>
            <p:cNvSpPr/>
            <p:nvPr/>
          </p:nvSpPr>
          <p:spPr>
            <a:xfrm>
              <a:off x="1965960" y="4484520"/>
              <a:ext cx="156240" cy="3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4</a:t>
              </a:r>
              <a:endParaRPr sz="2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883" name="Google Shape;1883;p153"/>
          <p:cNvGrpSpPr/>
          <p:nvPr/>
        </p:nvGrpSpPr>
        <p:grpSpPr>
          <a:xfrm>
            <a:off x="307800" y="1547640"/>
            <a:ext cx="4002120" cy="3529080"/>
            <a:chOff x="307800" y="1547640"/>
            <a:chExt cx="4002120" cy="3529080"/>
          </a:xfrm>
        </p:grpSpPr>
        <p:sp>
          <p:nvSpPr>
            <p:cNvPr id="1884" name="Google Shape;1884;p153"/>
            <p:cNvSpPr/>
            <p:nvPr/>
          </p:nvSpPr>
          <p:spPr>
            <a:xfrm>
              <a:off x="3393000" y="1547640"/>
              <a:ext cx="156240" cy="3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</a:t>
              </a:r>
              <a:endParaRPr sz="2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85" name="Google Shape;1885;p153"/>
            <p:cNvSpPr/>
            <p:nvPr/>
          </p:nvSpPr>
          <p:spPr>
            <a:xfrm>
              <a:off x="307800" y="1568520"/>
              <a:ext cx="4002120" cy="3508200"/>
            </a:xfrm>
            <a:custGeom>
              <a:avLst/>
              <a:gdLst/>
              <a:ahLst/>
              <a:cxnLst/>
              <a:rect l="l" t="t" r="r" b="b"/>
              <a:pathLst>
                <a:path w="2522" h="2211" extrusionOk="0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pic>
        <p:nvPicPr>
          <p:cNvPr id="1886" name="Google Shape;1886;p15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2000" y="2209680"/>
            <a:ext cx="438768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54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Strength of MIN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2" name="Google Shape;1892;p154"/>
          <p:cNvSpPr/>
          <p:nvPr/>
        </p:nvSpPr>
        <p:spPr>
          <a:xfrm>
            <a:off x="1066680" y="4267080"/>
            <a:ext cx="289584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893" name="Google Shape;1893;p154"/>
          <p:cNvGrpSpPr/>
          <p:nvPr/>
        </p:nvGrpSpPr>
        <p:grpSpPr>
          <a:xfrm>
            <a:off x="4876920" y="1981080"/>
            <a:ext cx="4101840" cy="2654280"/>
            <a:chOff x="4876920" y="1981080"/>
            <a:chExt cx="4101840" cy="2654280"/>
          </a:xfrm>
        </p:grpSpPr>
        <p:sp>
          <p:nvSpPr>
            <p:cNvPr id="1894" name="Google Shape;1894;p154"/>
            <p:cNvSpPr/>
            <p:nvPr/>
          </p:nvSpPr>
          <p:spPr>
            <a:xfrm>
              <a:off x="5410080" y="4267080"/>
              <a:ext cx="236088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Two Clusters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895" name="Google Shape;1895;p154"/>
            <p:cNvPicPr preferRelativeResize="0"/>
            <p:nvPr/>
          </p:nvPicPr>
          <p:blipFill rotWithShape="1">
            <a:blip r:embed="rId1"/>
            <a:srcRect l="8928" r="7141"/>
            <a:stretch>
              <a:fillRect/>
            </a:stretch>
          </p:blipFill>
          <p:spPr>
            <a:xfrm>
              <a:off x="4876920" y="1981080"/>
              <a:ext cx="4101840" cy="20941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6" name="Google Shape;1896;p154"/>
          <p:cNvPicPr preferRelativeResize="0"/>
          <p:nvPr/>
        </p:nvPicPr>
        <p:blipFill rotWithShape="1">
          <a:blip r:embed="rId2"/>
          <a:srcRect l="8927" r="5357"/>
          <a:stretch>
            <a:fillRect/>
          </a:stretch>
        </p:blipFill>
        <p:spPr>
          <a:xfrm>
            <a:off x="152280" y="1981080"/>
            <a:ext cx="4186440" cy="2092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154"/>
          <p:cNvSpPr/>
          <p:nvPr/>
        </p:nvSpPr>
        <p:spPr>
          <a:xfrm>
            <a:off x="609480" y="5576760"/>
            <a:ext cx="632484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Can handle non-elliptical shapes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When &amp; From What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74"/>
          <p:cNvSpPr/>
          <p:nvPr/>
        </p:nvSpPr>
        <p:spPr>
          <a:xfrm>
            <a:off x="411120" y="1143000"/>
            <a:ext cx="40831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Clustering can be done at: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Indexing time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At query time 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27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Applied to documents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-1270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C7B9C"/>
              </a:buClr>
              <a:buSzPts val="20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Applied to snippets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65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74"/>
          <p:cNvSpPr/>
          <p:nvPr/>
        </p:nvSpPr>
        <p:spPr>
          <a:xfrm>
            <a:off x="4648320" y="1752480"/>
            <a:ext cx="3809880" cy="4114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2100" marR="0" lvl="0" indent="-2908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Clustering can be based on: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00100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URL source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Put pages from the same server together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00100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C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Text Content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C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-Polysemy (“puma”, “banks”)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CC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-Multiple aspects of a single topic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00100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Links</a:t>
            </a:r>
            <a:endParaRPr sz="20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-Look at the connected components in the link graph (A/H analysis can do it)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00100" marR="0" lvl="1" indent="-34099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155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Limitations of MIN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03" name="Google Shape;1903;p155"/>
          <p:cNvSpPr/>
          <p:nvPr/>
        </p:nvSpPr>
        <p:spPr>
          <a:xfrm>
            <a:off x="1066680" y="4724280"/>
            <a:ext cx="289584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04" name="Google Shape;1904;p15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523880"/>
            <a:ext cx="4268880" cy="32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5" name="Google Shape;1905;p155"/>
          <p:cNvGrpSpPr/>
          <p:nvPr/>
        </p:nvGrpSpPr>
        <p:grpSpPr>
          <a:xfrm>
            <a:off x="4265640" y="1523880"/>
            <a:ext cx="4267080" cy="3568680"/>
            <a:chOff x="4265640" y="1523880"/>
            <a:chExt cx="4267080" cy="3568680"/>
          </a:xfrm>
        </p:grpSpPr>
        <p:sp>
          <p:nvSpPr>
            <p:cNvPr id="1906" name="Google Shape;1906;p155"/>
            <p:cNvSpPr/>
            <p:nvPr/>
          </p:nvSpPr>
          <p:spPr>
            <a:xfrm>
              <a:off x="5180040" y="4724280"/>
              <a:ext cx="289404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Two Clusters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907" name="Google Shape;1907;p155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265640" y="1523880"/>
              <a:ext cx="4267080" cy="3198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8" name="Google Shape;1908;p155"/>
          <p:cNvSpPr/>
          <p:nvPr/>
        </p:nvSpPr>
        <p:spPr>
          <a:xfrm>
            <a:off x="609480" y="5576760"/>
            <a:ext cx="632484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Sensitive to noise and outliers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56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Cluster Similarity: MAX or Complete Linkage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4" name="Google Shape;1914;p156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Similarity of two clusters is based on the two least similar (most distant) points in the different clusters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Determined by all pairs of points in the two clusters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75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15" name="Google Shape;1915;p15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8600" y="3560760"/>
            <a:ext cx="4343400" cy="2459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6" name="Google Shape;1916;p156"/>
          <p:cNvGrpSpPr/>
          <p:nvPr/>
        </p:nvGrpSpPr>
        <p:grpSpPr>
          <a:xfrm>
            <a:off x="5714280" y="3428640"/>
            <a:ext cx="2595600" cy="2669040"/>
            <a:chOff x="5714280" y="3428640"/>
            <a:chExt cx="2595600" cy="2669040"/>
          </a:xfrm>
        </p:grpSpPr>
        <p:cxnSp>
          <p:nvCxnSpPr>
            <p:cNvPr id="1917" name="Google Shape;1917;p156"/>
            <p:cNvCxnSpPr/>
            <p:nvPr/>
          </p:nvCxnSpPr>
          <p:spPr>
            <a:xfrm rot="10800000">
              <a:off x="8140680" y="5028120"/>
              <a:ext cx="0" cy="66744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18" name="Google Shape;1918;p156"/>
            <p:cNvCxnSpPr/>
            <p:nvPr/>
          </p:nvCxnSpPr>
          <p:spPr>
            <a:xfrm>
              <a:off x="7464600" y="5029560"/>
              <a:ext cx="67464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19" name="Google Shape;1919;p156"/>
            <p:cNvCxnSpPr/>
            <p:nvPr/>
          </p:nvCxnSpPr>
          <p:spPr>
            <a:xfrm>
              <a:off x="7464600" y="5029560"/>
              <a:ext cx="0" cy="66492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20" name="Google Shape;1920;p156"/>
            <p:cNvCxnSpPr/>
            <p:nvPr/>
          </p:nvCxnSpPr>
          <p:spPr>
            <a:xfrm rot="10800000">
              <a:off x="7736040" y="4627800"/>
              <a:ext cx="0" cy="40140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21" name="Google Shape;1921;p156"/>
            <p:cNvCxnSpPr/>
            <p:nvPr/>
          </p:nvCxnSpPr>
          <p:spPr>
            <a:xfrm rot="10800000">
              <a:off x="7736040" y="4494960"/>
              <a:ext cx="0" cy="13464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22" name="Google Shape;1922;p156"/>
            <p:cNvCxnSpPr/>
            <p:nvPr/>
          </p:nvCxnSpPr>
          <p:spPr>
            <a:xfrm rot="10800000">
              <a:off x="6518160" y="5160960"/>
              <a:ext cx="0" cy="53460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23" name="Google Shape;1923;p156"/>
            <p:cNvCxnSpPr/>
            <p:nvPr/>
          </p:nvCxnSpPr>
          <p:spPr>
            <a:xfrm>
              <a:off x="5840280" y="5162760"/>
              <a:ext cx="67644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24" name="Google Shape;1924;p156"/>
            <p:cNvCxnSpPr/>
            <p:nvPr/>
          </p:nvCxnSpPr>
          <p:spPr>
            <a:xfrm>
              <a:off x="5840280" y="5162760"/>
              <a:ext cx="0" cy="53172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25" name="Google Shape;1925;p156"/>
            <p:cNvCxnSpPr/>
            <p:nvPr/>
          </p:nvCxnSpPr>
          <p:spPr>
            <a:xfrm rot="10800000">
              <a:off x="6111720" y="4361760"/>
              <a:ext cx="0" cy="80064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26" name="Google Shape;1926;p156"/>
            <p:cNvCxnSpPr/>
            <p:nvPr/>
          </p:nvCxnSpPr>
          <p:spPr>
            <a:xfrm rot="10800000">
              <a:off x="6111720" y="4228200"/>
              <a:ext cx="0" cy="13464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27" name="Google Shape;1927;p156"/>
            <p:cNvCxnSpPr/>
            <p:nvPr/>
          </p:nvCxnSpPr>
          <p:spPr>
            <a:xfrm rot="10800000">
              <a:off x="7058160" y="4494960"/>
              <a:ext cx="0" cy="120096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28" name="Google Shape;1928;p156"/>
            <p:cNvCxnSpPr/>
            <p:nvPr/>
          </p:nvCxnSpPr>
          <p:spPr>
            <a:xfrm>
              <a:off x="7058160" y="4496400"/>
              <a:ext cx="67608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29" name="Google Shape;1929;p156"/>
            <p:cNvCxnSpPr/>
            <p:nvPr/>
          </p:nvCxnSpPr>
          <p:spPr>
            <a:xfrm rot="10800000">
              <a:off x="7464600" y="3961440"/>
              <a:ext cx="0" cy="53460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30" name="Google Shape;1930;p156"/>
            <p:cNvCxnSpPr/>
            <p:nvPr/>
          </p:nvCxnSpPr>
          <p:spPr>
            <a:xfrm>
              <a:off x="6111720" y="3963600"/>
              <a:ext cx="135108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31" name="Google Shape;1931;p156"/>
            <p:cNvCxnSpPr/>
            <p:nvPr/>
          </p:nvCxnSpPr>
          <p:spPr>
            <a:xfrm>
              <a:off x="6111720" y="3963600"/>
              <a:ext cx="0" cy="39816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32" name="Google Shape;1932;p156"/>
            <p:cNvCxnSpPr/>
            <p:nvPr/>
          </p:nvCxnSpPr>
          <p:spPr>
            <a:xfrm rot="10800000">
              <a:off x="6788160" y="3428640"/>
              <a:ext cx="0" cy="53460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933" name="Google Shape;1933;p156"/>
            <p:cNvSpPr/>
            <p:nvPr/>
          </p:nvSpPr>
          <p:spPr>
            <a:xfrm>
              <a:off x="5714280" y="572940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4" name="Google Shape;1934;p156"/>
            <p:cNvSpPr/>
            <p:nvPr/>
          </p:nvSpPr>
          <p:spPr>
            <a:xfrm>
              <a:off x="6390720" y="572940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5" name="Google Shape;1935;p156"/>
            <p:cNvSpPr/>
            <p:nvPr/>
          </p:nvSpPr>
          <p:spPr>
            <a:xfrm>
              <a:off x="6931800" y="572940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6" name="Google Shape;1936;p156"/>
            <p:cNvSpPr/>
            <p:nvPr/>
          </p:nvSpPr>
          <p:spPr>
            <a:xfrm>
              <a:off x="7340040" y="572940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4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7" name="Google Shape;1937;p156"/>
            <p:cNvSpPr/>
            <p:nvPr/>
          </p:nvSpPr>
          <p:spPr>
            <a:xfrm>
              <a:off x="8014680" y="572940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5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57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Hierarchical Clustering: MAX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43" name="Google Shape;1943;p157"/>
          <p:cNvSpPr/>
          <p:nvPr/>
        </p:nvSpPr>
        <p:spPr>
          <a:xfrm>
            <a:off x="1098720" y="5348160"/>
            <a:ext cx="33526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Nested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44" name="Google Shape;1944;p157"/>
          <p:cNvSpPr/>
          <p:nvPr/>
        </p:nvSpPr>
        <p:spPr>
          <a:xfrm>
            <a:off x="5670720" y="5348160"/>
            <a:ext cx="179676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Dendrogram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45" name="Google Shape;1945;p1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680000" y="2133720"/>
            <a:ext cx="4387680" cy="274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6" name="Google Shape;1946;p157"/>
          <p:cNvGrpSpPr/>
          <p:nvPr/>
        </p:nvGrpSpPr>
        <p:grpSpPr>
          <a:xfrm>
            <a:off x="792000" y="1824120"/>
            <a:ext cx="2999880" cy="2687400"/>
            <a:chOff x="792000" y="1824120"/>
            <a:chExt cx="2999880" cy="2687400"/>
          </a:xfrm>
        </p:grpSpPr>
        <p:sp>
          <p:nvSpPr>
            <p:cNvPr id="1947" name="Google Shape;1947;p157"/>
            <p:cNvSpPr/>
            <p:nvPr/>
          </p:nvSpPr>
          <p:spPr>
            <a:xfrm>
              <a:off x="1730520" y="2905200"/>
              <a:ext cx="136440" cy="13644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48" name="Google Shape;1948;p157"/>
            <p:cNvSpPr/>
            <p:nvPr/>
          </p:nvSpPr>
          <p:spPr>
            <a:xfrm>
              <a:off x="3013200" y="1905120"/>
              <a:ext cx="136440" cy="13644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49" name="Google Shape;1949;p157"/>
            <p:cNvSpPr/>
            <p:nvPr/>
          </p:nvSpPr>
          <p:spPr>
            <a:xfrm>
              <a:off x="2077920" y="4265640"/>
              <a:ext cx="136800" cy="13644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50" name="Google Shape;1950;p157"/>
            <p:cNvSpPr/>
            <p:nvPr/>
          </p:nvSpPr>
          <p:spPr>
            <a:xfrm>
              <a:off x="792000" y="2706840"/>
              <a:ext cx="136800" cy="13644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51" name="Google Shape;1951;p157"/>
            <p:cNvSpPr/>
            <p:nvPr/>
          </p:nvSpPr>
          <p:spPr>
            <a:xfrm>
              <a:off x="2635200" y="3382920"/>
              <a:ext cx="136440" cy="13644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52" name="Google Shape;1952;p157"/>
            <p:cNvSpPr/>
            <p:nvPr/>
          </p:nvSpPr>
          <p:spPr>
            <a:xfrm>
              <a:off x="3387600" y="3478320"/>
              <a:ext cx="136800" cy="13644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53" name="Google Shape;1953;p157"/>
            <p:cNvSpPr/>
            <p:nvPr/>
          </p:nvSpPr>
          <p:spPr>
            <a:xfrm>
              <a:off x="3183840" y="1824120"/>
              <a:ext cx="1350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4" name="Google Shape;1954;p157"/>
            <p:cNvSpPr/>
            <p:nvPr/>
          </p:nvSpPr>
          <p:spPr>
            <a:xfrm>
              <a:off x="1912320" y="2814480"/>
              <a:ext cx="1350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5" name="Google Shape;1955;p157"/>
            <p:cNvSpPr/>
            <p:nvPr/>
          </p:nvSpPr>
          <p:spPr>
            <a:xfrm>
              <a:off x="2880720" y="3309840"/>
              <a:ext cx="1350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6" name="Google Shape;1956;p157"/>
            <p:cNvSpPr/>
            <p:nvPr/>
          </p:nvSpPr>
          <p:spPr>
            <a:xfrm>
              <a:off x="2277360" y="4191120"/>
              <a:ext cx="1350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4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7" name="Google Shape;1957;p157"/>
            <p:cNvSpPr/>
            <p:nvPr/>
          </p:nvSpPr>
          <p:spPr>
            <a:xfrm>
              <a:off x="1004040" y="2622600"/>
              <a:ext cx="1350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5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8" name="Google Shape;1958;p157"/>
            <p:cNvSpPr/>
            <p:nvPr/>
          </p:nvSpPr>
          <p:spPr>
            <a:xfrm>
              <a:off x="3656880" y="3397320"/>
              <a:ext cx="1350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6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59" name="Google Shape;1959;p157"/>
          <p:cNvGrpSpPr/>
          <p:nvPr/>
        </p:nvGrpSpPr>
        <p:grpSpPr>
          <a:xfrm>
            <a:off x="2509920" y="3208320"/>
            <a:ext cx="1400040" cy="890280"/>
            <a:chOff x="2509920" y="3208320"/>
            <a:chExt cx="1400040" cy="890280"/>
          </a:xfrm>
        </p:grpSpPr>
        <p:sp>
          <p:nvSpPr>
            <p:cNvPr id="1960" name="Google Shape;1960;p157"/>
            <p:cNvSpPr/>
            <p:nvPr/>
          </p:nvSpPr>
          <p:spPr>
            <a:xfrm>
              <a:off x="2509920" y="3208320"/>
              <a:ext cx="1400040" cy="584280"/>
            </a:xfrm>
            <a:custGeom>
              <a:avLst/>
              <a:gdLst/>
              <a:ahLst/>
              <a:cxnLst/>
              <a:rect l="l" t="t" r="r" b="b"/>
              <a:pathLst>
                <a:path w="883" h="369" extrusionOk="0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61" name="Google Shape;1961;p157"/>
            <p:cNvSpPr/>
            <p:nvPr/>
          </p:nvSpPr>
          <p:spPr>
            <a:xfrm>
              <a:off x="3090600" y="3778200"/>
              <a:ext cx="14868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1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62" name="Google Shape;1962;p157"/>
          <p:cNvGrpSpPr/>
          <p:nvPr/>
        </p:nvGrpSpPr>
        <p:grpSpPr>
          <a:xfrm>
            <a:off x="704880" y="2249640"/>
            <a:ext cx="1577880" cy="887400"/>
            <a:chOff x="704880" y="2249640"/>
            <a:chExt cx="1577880" cy="887400"/>
          </a:xfrm>
        </p:grpSpPr>
        <p:sp>
          <p:nvSpPr>
            <p:cNvPr id="1963" name="Google Shape;1963;p157"/>
            <p:cNvSpPr/>
            <p:nvPr/>
          </p:nvSpPr>
          <p:spPr>
            <a:xfrm>
              <a:off x="704880" y="2529000"/>
              <a:ext cx="1577880" cy="608040"/>
            </a:xfrm>
            <a:custGeom>
              <a:avLst/>
              <a:gdLst/>
              <a:ahLst/>
              <a:cxnLst/>
              <a:rect l="l" t="t" r="r" b="b"/>
              <a:pathLst>
                <a:path w="995" h="384" extrusionOk="0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64" name="Google Shape;1964;p157"/>
            <p:cNvSpPr/>
            <p:nvPr/>
          </p:nvSpPr>
          <p:spPr>
            <a:xfrm>
              <a:off x="1537920" y="2249640"/>
              <a:ext cx="14868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65" name="Google Shape;1965;p157"/>
          <p:cNvGrpSpPr/>
          <p:nvPr/>
        </p:nvGrpSpPr>
        <p:grpSpPr>
          <a:xfrm>
            <a:off x="360360" y="1582560"/>
            <a:ext cx="3933720" cy="3486240"/>
            <a:chOff x="360360" y="1582560"/>
            <a:chExt cx="3933720" cy="3486240"/>
          </a:xfrm>
        </p:grpSpPr>
        <p:sp>
          <p:nvSpPr>
            <p:cNvPr id="1966" name="Google Shape;1966;p157"/>
            <p:cNvSpPr/>
            <p:nvPr/>
          </p:nvSpPr>
          <p:spPr>
            <a:xfrm>
              <a:off x="4127040" y="2249640"/>
              <a:ext cx="14868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67" name="Google Shape;1967;p157"/>
            <p:cNvSpPr/>
            <p:nvPr/>
          </p:nvSpPr>
          <p:spPr>
            <a:xfrm>
              <a:off x="360360" y="1582560"/>
              <a:ext cx="3933720" cy="3486240"/>
            </a:xfrm>
            <a:custGeom>
              <a:avLst/>
              <a:gdLst/>
              <a:ahLst/>
              <a:cxnLst/>
              <a:rect l="l" t="t" r="r" b="b"/>
              <a:pathLst>
                <a:path w="2479" h="2197" extrusionOk="0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968" name="Google Shape;1968;p157"/>
          <p:cNvGrpSpPr/>
          <p:nvPr/>
        </p:nvGrpSpPr>
        <p:grpSpPr>
          <a:xfrm>
            <a:off x="1882440" y="2982960"/>
            <a:ext cx="2159280" cy="1650960"/>
            <a:chOff x="1882440" y="2982960"/>
            <a:chExt cx="2159280" cy="1650960"/>
          </a:xfrm>
        </p:grpSpPr>
        <p:sp>
          <p:nvSpPr>
            <p:cNvPr id="1969" name="Google Shape;1969;p157"/>
            <p:cNvSpPr/>
            <p:nvPr/>
          </p:nvSpPr>
          <p:spPr>
            <a:xfrm>
              <a:off x="1882440" y="3606840"/>
              <a:ext cx="14868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3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70" name="Google Shape;1970;p157"/>
            <p:cNvSpPr/>
            <p:nvPr/>
          </p:nvSpPr>
          <p:spPr>
            <a:xfrm>
              <a:off x="1952640" y="2982960"/>
              <a:ext cx="2089080" cy="1650960"/>
            </a:xfrm>
            <a:custGeom>
              <a:avLst/>
              <a:gdLst/>
              <a:ahLst/>
              <a:cxnLst/>
              <a:rect l="l" t="t" r="r" b="b"/>
              <a:pathLst>
                <a:path w="1317" h="1041" extrusionOk="0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971" name="Google Shape;1971;p157"/>
          <p:cNvGrpSpPr/>
          <p:nvPr/>
        </p:nvGrpSpPr>
        <p:grpSpPr>
          <a:xfrm>
            <a:off x="615960" y="1720800"/>
            <a:ext cx="2905200" cy="1519200"/>
            <a:chOff x="615960" y="1720800"/>
            <a:chExt cx="2905200" cy="1519200"/>
          </a:xfrm>
        </p:grpSpPr>
        <p:sp>
          <p:nvSpPr>
            <p:cNvPr id="1972" name="Google Shape;1972;p157"/>
            <p:cNvSpPr/>
            <p:nvPr/>
          </p:nvSpPr>
          <p:spPr>
            <a:xfrm>
              <a:off x="2033280" y="1733400"/>
              <a:ext cx="14868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4</a:t>
              </a:r>
              <a:endParaRPr sz="21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73" name="Google Shape;1973;p157"/>
            <p:cNvSpPr/>
            <p:nvPr/>
          </p:nvSpPr>
          <p:spPr>
            <a:xfrm>
              <a:off x="615960" y="1720800"/>
              <a:ext cx="2905200" cy="1519200"/>
            </a:xfrm>
            <a:custGeom>
              <a:avLst/>
              <a:gdLst/>
              <a:ahLst/>
              <a:cxnLst/>
              <a:rect l="l" t="t" r="r" b="b"/>
              <a:pathLst>
                <a:path w="1831" h="958" extrusionOk="0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58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Strength of MAX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9" name="Google Shape;1979;p158"/>
          <p:cNvSpPr/>
          <p:nvPr/>
        </p:nvSpPr>
        <p:spPr>
          <a:xfrm>
            <a:off x="1370160" y="4357800"/>
            <a:ext cx="28954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80" name="Google Shape;1980;p158"/>
          <p:cNvPicPr preferRelativeResize="0"/>
          <p:nvPr/>
        </p:nvPicPr>
        <p:blipFill rotWithShape="1">
          <a:blip r:embed="rId1"/>
          <a:srcRect b="11907"/>
          <a:stretch>
            <a:fillRect/>
          </a:stretch>
        </p:blipFill>
        <p:spPr>
          <a:xfrm>
            <a:off x="303120" y="1295280"/>
            <a:ext cx="4268880" cy="2819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1" name="Google Shape;1981;p158"/>
          <p:cNvGrpSpPr/>
          <p:nvPr/>
        </p:nvGrpSpPr>
        <p:grpSpPr>
          <a:xfrm>
            <a:off x="4341960" y="1219320"/>
            <a:ext cx="4267080" cy="3506760"/>
            <a:chOff x="4341960" y="1219320"/>
            <a:chExt cx="4267080" cy="3506760"/>
          </a:xfrm>
        </p:grpSpPr>
        <p:sp>
          <p:nvSpPr>
            <p:cNvPr id="1982" name="Google Shape;1982;p158"/>
            <p:cNvSpPr/>
            <p:nvPr/>
          </p:nvSpPr>
          <p:spPr>
            <a:xfrm>
              <a:off x="5180040" y="4357800"/>
              <a:ext cx="289404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Two Clusters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983" name="Google Shape;1983;p158"/>
            <p:cNvPicPr preferRelativeResize="0"/>
            <p:nvPr/>
          </p:nvPicPr>
          <p:blipFill rotWithShape="1">
            <a:blip r:embed="rId2"/>
            <a:srcRect b="11907"/>
            <a:stretch>
              <a:fillRect/>
            </a:stretch>
          </p:blipFill>
          <p:spPr>
            <a:xfrm>
              <a:off x="4341960" y="1219320"/>
              <a:ext cx="4267080" cy="2817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4" name="Google Shape;1984;p158"/>
          <p:cNvSpPr/>
          <p:nvPr/>
        </p:nvSpPr>
        <p:spPr>
          <a:xfrm>
            <a:off x="609480" y="5576760"/>
            <a:ext cx="632484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Less susceptible to noise and outliers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59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Limitations of MAX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90" name="Google Shape;1990;p15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4920" y="1447920"/>
            <a:ext cx="426852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1" name="Google Shape;1991;p159"/>
          <p:cNvSpPr/>
          <p:nvPr/>
        </p:nvSpPr>
        <p:spPr>
          <a:xfrm>
            <a:off x="1066680" y="4738680"/>
            <a:ext cx="289584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Original Points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992" name="Google Shape;1992;p159"/>
          <p:cNvGrpSpPr/>
          <p:nvPr/>
        </p:nvGrpSpPr>
        <p:grpSpPr>
          <a:xfrm>
            <a:off x="4417920" y="1371600"/>
            <a:ext cx="4267440" cy="3735360"/>
            <a:chOff x="4417920" y="1371600"/>
            <a:chExt cx="4267440" cy="3735360"/>
          </a:xfrm>
        </p:grpSpPr>
        <p:pic>
          <p:nvPicPr>
            <p:cNvPr id="1993" name="Google Shape;1993;p159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417920" y="1371600"/>
              <a:ext cx="4267440" cy="3198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4" name="Google Shape;1994;p159"/>
            <p:cNvSpPr/>
            <p:nvPr/>
          </p:nvSpPr>
          <p:spPr>
            <a:xfrm>
              <a:off x="5180040" y="4738680"/>
              <a:ext cx="289404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Two Clusters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995" name="Google Shape;1995;p159"/>
          <p:cNvSpPr/>
          <p:nvPr/>
        </p:nvSpPr>
        <p:spPr>
          <a:xfrm>
            <a:off x="609480" y="5486400"/>
            <a:ext cx="6324840" cy="785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Tends to break large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-114300" algn="l" rtl="0">
              <a:spcBef>
                <a:spcPts val="11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Biased towards globular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60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Cluster Similarity: Group Average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1" name="Google Shape;2001;p160"/>
          <p:cNvSpPr/>
          <p:nvPr/>
        </p:nvSpPr>
        <p:spPr>
          <a:xfrm>
            <a:off x="411120" y="1143000"/>
            <a:ext cx="8318520" cy="3505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Proximity of two clusters is the average of pairwise proximity between points in the two clusters.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675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675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275"/>
              </a:spcBef>
              <a:spcAft>
                <a:spcPts val="0"/>
              </a:spcAft>
              <a:buClr>
                <a:srgbClr val="0C7B9C"/>
              </a:buClr>
              <a:buSzPts val="2200"/>
              <a:buFont typeface="Arial" panose="020B0604020202020204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Need to use average connectivity for scalability since total proximity favors large clusters</a:t>
            </a: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675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02" name="Google Shape;2002;p16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8600" y="3873600"/>
            <a:ext cx="4343400" cy="2411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3" name="Google Shape;2003;p160"/>
          <p:cNvGrpSpPr/>
          <p:nvPr/>
        </p:nvGrpSpPr>
        <p:grpSpPr>
          <a:xfrm>
            <a:off x="5409360" y="3568320"/>
            <a:ext cx="2954520" cy="2757960"/>
            <a:chOff x="5409360" y="3568320"/>
            <a:chExt cx="2954520" cy="2757960"/>
          </a:xfrm>
        </p:grpSpPr>
        <p:cxnSp>
          <p:nvCxnSpPr>
            <p:cNvPr id="2004" name="Google Shape;2004;p160"/>
            <p:cNvCxnSpPr/>
            <p:nvPr/>
          </p:nvCxnSpPr>
          <p:spPr>
            <a:xfrm rot="10800000">
              <a:off x="5570640" y="5268960"/>
              <a:ext cx="0" cy="71028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05" name="Google Shape;2005;p160"/>
            <p:cNvCxnSpPr/>
            <p:nvPr/>
          </p:nvCxnSpPr>
          <p:spPr>
            <a:xfrm>
              <a:off x="5570640" y="5270760"/>
              <a:ext cx="78084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06" name="Google Shape;2006;p160"/>
            <p:cNvCxnSpPr/>
            <p:nvPr/>
          </p:nvCxnSpPr>
          <p:spPr>
            <a:xfrm>
              <a:off x="6353280" y="5270760"/>
              <a:ext cx="0" cy="70740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07" name="Google Shape;2007;p160"/>
            <p:cNvCxnSpPr/>
            <p:nvPr/>
          </p:nvCxnSpPr>
          <p:spPr>
            <a:xfrm rot="10800000">
              <a:off x="6040440" y="4842360"/>
              <a:ext cx="0" cy="42660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08" name="Google Shape;2008;p160"/>
            <p:cNvCxnSpPr/>
            <p:nvPr/>
          </p:nvCxnSpPr>
          <p:spPr>
            <a:xfrm rot="10800000">
              <a:off x="6040440" y="4702680"/>
              <a:ext cx="0" cy="14220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09" name="Google Shape;2009;p160"/>
            <p:cNvCxnSpPr/>
            <p:nvPr/>
          </p:nvCxnSpPr>
          <p:spPr>
            <a:xfrm rot="10800000">
              <a:off x="7446960" y="4985280"/>
              <a:ext cx="0" cy="99288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10" name="Google Shape;2010;p160"/>
            <p:cNvCxnSpPr/>
            <p:nvPr/>
          </p:nvCxnSpPr>
          <p:spPr>
            <a:xfrm>
              <a:off x="7446960" y="4988160"/>
              <a:ext cx="78120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11" name="Google Shape;2011;p160"/>
            <p:cNvCxnSpPr/>
            <p:nvPr/>
          </p:nvCxnSpPr>
          <p:spPr>
            <a:xfrm>
              <a:off x="8229600" y="4988160"/>
              <a:ext cx="0" cy="99000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12" name="Google Shape;2012;p160"/>
            <p:cNvCxnSpPr/>
            <p:nvPr/>
          </p:nvCxnSpPr>
          <p:spPr>
            <a:xfrm rot="10800000">
              <a:off x="7916760" y="4559760"/>
              <a:ext cx="0" cy="42660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13" name="Google Shape;2013;p160"/>
            <p:cNvCxnSpPr/>
            <p:nvPr/>
          </p:nvCxnSpPr>
          <p:spPr>
            <a:xfrm rot="10800000">
              <a:off x="7916760" y="4418280"/>
              <a:ext cx="0" cy="14436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14" name="Google Shape;2014;p160"/>
            <p:cNvCxnSpPr/>
            <p:nvPr/>
          </p:nvCxnSpPr>
          <p:spPr>
            <a:xfrm rot="10800000">
              <a:off x="6821640" y="4701240"/>
              <a:ext cx="0" cy="127728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15" name="Google Shape;2015;p160"/>
            <p:cNvCxnSpPr/>
            <p:nvPr/>
          </p:nvCxnSpPr>
          <p:spPr>
            <a:xfrm>
              <a:off x="6040440" y="4704480"/>
              <a:ext cx="77940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16" name="Google Shape;2016;p160"/>
            <p:cNvCxnSpPr/>
            <p:nvPr/>
          </p:nvCxnSpPr>
          <p:spPr>
            <a:xfrm rot="10800000">
              <a:off x="6353280" y="4133520"/>
              <a:ext cx="0" cy="56952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17" name="Google Shape;2017;p160"/>
            <p:cNvCxnSpPr/>
            <p:nvPr/>
          </p:nvCxnSpPr>
          <p:spPr>
            <a:xfrm>
              <a:off x="6353280" y="4136400"/>
              <a:ext cx="1562040" cy="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18" name="Google Shape;2018;p160"/>
            <p:cNvCxnSpPr/>
            <p:nvPr/>
          </p:nvCxnSpPr>
          <p:spPr>
            <a:xfrm>
              <a:off x="7916760" y="4136400"/>
              <a:ext cx="0" cy="42516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19" name="Google Shape;2019;p160"/>
            <p:cNvCxnSpPr/>
            <p:nvPr/>
          </p:nvCxnSpPr>
          <p:spPr>
            <a:xfrm rot="10800000">
              <a:off x="7134120" y="3568320"/>
              <a:ext cx="0" cy="567720"/>
            </a:xfrm>
            <a:prstGeom prst="straightConnector1">
              <a:avLst/>
            </a:prstGeom>
            <a:noFill/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020" name="Google Shape;2020;p160"/>
            <p:cNvSpPr/>
            <p:nvPr/>
          </p:nvSpPr>
          <p:spPr>
            <a:xfrm>
              <a:off x="5409360" y="595800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1" name="Google Shape;2021;p160"/>
            <p:cNvSpPr/>
            <p:nvPr/>
          </p:nvSpPr>
          <p:spPr>
            <a:xfrm>
              <a:off x="6192000" y="595800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2" name="Google Shape;2022;p160"/>
            <p:cNvSpPr/>
            <p:nvPr/>
          </p:nvSpPr>
          <p:spPr>
            <a:xfrm>
              <a:off x="6660360" y="595800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3" name="Google Shape;2023;p160"/>
            <p:cNvSpPr/>
            <p:nvPr/>
          </p:nvSpPr>
          <p:spPr>
            <a:xfrm>
              <a:off x="7286040" y="595800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4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4" name="Google Shape;2024;p160"/>
            <p:cNvSpPr/>
            <p:nvPr/>
          </p:nvSpPr>
          <p:spPr>
            <a:xfrm>
              <a:off x="8068680" y="5958000"/>
              <a:ext cx="29520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5</a:t>
              </a:r>
              <a:endParaRPr sz="18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1"/>
          <p:cNvSpPr/>
          <p:nvPr/>
        </p:nvSpPr>
        <p:spPr>
          <a:xfrm>
            <a:off x="380880" y="152280"/>
            <a:ext cx="8280360" cy="55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Hierarchical Clustering: Group Average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0" name="Google Shape;2030;p161"/>
          <p:cNvSpPr/>
          <p:nvPr/>
        </p:nvSpPr>
        <p:spPr>
          <a:xfrm>
            <a:off x="914400" y="5562720"/>
            <a:ext cx="33526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Nested Clusters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1" name="Google Shape;2031;p161"/>
          <p:cNvSpPr/>
          <p:nvPr/>
        </p:nvSpPr>
        <p:spPr>
          <a:xfrm>
            <a:off x="5562720" y="5562720"/>
            <a:ext cx="2209680" cy="3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Dendrogram</a:t>
            </a:r>
            <a:endParaRPr sz="1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32" name="Google Shape;2032;p16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080" y="2057400"/>
            <a:ext cx="4388040" cy="274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3" name="Google Shape;2033;p161"/>
          <p:cNvGrpSpPr/>
          <p:nvPr/>
        </p:nvGrpSpPr>
        <p:grpSpPr>
          <a:xfrm>
            <a:off x="808200" y="1987560"/>
            <a:ext cx="2791800" cy="2505600"/>
            <a:chOff x="808200" y="1987560"/>
            <a:chExt cx="2791800" cy="2505600"/>
          </a:xfrm>
        </p:grpSpPr>
        <p:sp>
          <p:nvSpPr>
            <p:cNvPr id="2034" name="Google Shape;2034;p161"/>
            <p:cNvSpPr/>
            <p:nvPr/>
          </p:nvSpPr>
          <p:spPr>
            <a:xfrm>
              <a:off x="1679400" y="2992320"/>
              <a:ext cx="123840" cy="127080"/>
            </a:xfrm>
            <a:custGeom>
              <a:avLst/>
              <a:gdLst/>
              <a:ahLst/>
              <a:cxnLst/>
              <a:rect l="l" t="t" r="r" b="b"/>
              <a:pathLst>
                <a:path w="79" h="81" extrusionOk="0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7" y="24"/>
                  </a:lnTo>
                  <a:lnTo>
                    <a:pt x="79" y="40"/>
                  </a:lnTo>
                  <a:lnTo>
                    <a:pt x="77" y="55"/>
                  </a:lnTo>
                  <a:lnTo>
                    <a:pt x="68" y="69"/>
                  </a:lnTo>
                  <a:lnTo>
                    <a:pt x="56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35" name="Google Shape;2035;p161"/>
            <p:cNvSpPr/>
            <p:nvPr/>
          </p:nvSpPr>
          <p:spPr>
            <a:xfrm>
              <a:off x="2873520" y="2063880"/>
              <a:ext cx="126720" cy="126720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0" y="39"/>
                  </a:moveTo>
                  <a:lnTo>
                    <a:pt x="2" y="23"/>
                  </a:lnTo>
                  <a:lnTo>
                    <a:pt x="11" y="12"/>
                  </a:lnTo>
                  <a:lnTo>
                    <a:pt x="23" y="2"/>
                  </a:lnTo>
                  <a:lnTo>
                    <a:pt x="39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3"/>
                  </a:lnTo>
                  <a:lnTo>
                    <a:pt x="81" y="39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39" y="81"/>
                  </a:lnTo>
                  <a:lnTo>
                    <a:pt x="23" y="77"/>
                  </a:lnTo>
                  <a:lnTo>
                    <a:pt x="11" y="69"/>
                  </a:lnTo>
                  <a:lnTo>
                    <a:pt x="2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36" name="Google Shape;2036;p161"/>
            <p:cNvSpPr/>
            <p:nvPr/>
          </p:nvSpPr>
          <p:spPr>
            <a:xfrm>
              <a:off x="2003400" y="4259160"/>
              <a:ext cx="127080" cy="127080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4"/>
                  </a:lnTo>
                  <a:lnTo>
                    <a:pt x="81" y="40"/>
                  </a:lnTo>
                  <a:lnTo>
                    <a:pt x="77" y="56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37" name="Google Shape;2037;p161"/>
            <p:cNvSpPr/>
            <p:nvPr/>
          </p:nvSpPr>
          <p:spPr>
            <a:xfrm>
              <a:off x="808200" y="2808360"/>
              <a:ext cx="126720" cy="127080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0" y="41"/>
                  </a:move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39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5"/>
                  </a:lnTo>
                  <a:lnTo>
                    <a:pt x="81" y="41"/>
                  </a:lnTo>
                  <a:lnTo>
                    <a:pt x="77" y="57"/>
                  </a:lnTo>
                  <a:lnTo>
                    <a:pt x="69" y="69"/>
                  </a:lnTo>
                  <a:lnTo>
                    <a:pt x="55" y="79"/>
                  </a:lnTo>
                  <a:lnTo>
                    <a:pt x="39" y="81"/>
                  </a:lnTo>
                  <a:lnTo>
                    <a:pt x="24" y="79"/>
                  </a:lnTo>
                  <a:lnTo>
                    <a:pt x="12" y="69"/>
                  </a:lnTo>
                  <a:lnTo>
                    <a:pt x="2" y="57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38" name="Google Shape;2038;p161"/>
            <p:cNvSpPr/>
            <p:nvPr/>
          </p:nvSpPr>
          <p:spPr>
            <a:xfrm>
              <a:off x="2517840" y="3440160"/>
              <a:ext cx="127080" cy="123840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0" y="39"/>
                  </a:moveTo>
                  <a:lnTo>
                    <a:pt x="4" y="24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lnTo>
                    <a:pt x="58" y="2"/>
                  </a:lnTo>
                  <a:lnTo>
                    <a:pt x="69" y="12"/>
                  </a:lnTo>
                  <a:lnTo>
                    <a:pt x="79" y="24"/>
                  </a:lnTo>
                  <a:lnTo>
                    <a:pt x="81" y="39"/>
                  </a:lnTo>
                  <a:lnTo>
                    <a:pt x="79" y="55"/>
                  </a:lnTo>
                  <a:lnTo>
                    <a:pt x="69" y="67"/>
                  </a:lnTo>
                  <a:lnTo>
                    <a:pt x="58" y="77"/>
                  </a:lnTo>
                  <a:lnTo>
                    <a:pt x="42" y="79"/>
                  </a:lnTo>
                  <a:lnTo>
                    <a:pt x="26" y="77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39" name="Google Shape;2039;p161"/>
            <p:cNvSpPr/>
            <p:nvPr/>
          </p:nvSpPr>
          <p:spPr>
            <a:xfrm>
              <a:off x="3220920" y="3524400"/>
              <a:ext cx="127080" cy="126720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0" y="40"/>
                  </a:moveTo>
                  <a:lnTo>
                    <a:pt x="2" y="26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6"/>
                  </a:lnTo>
                  <a:lnTo>
                    <a:pt x="81" y="40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40" name="Google Shape;2040;p161"/>
            <p:cNvSpPr/>
            <p:nvPr/>
          </p:nvSpPr>
          <p:spPr>
            <a:xfrm>
              <a:off x="3028320" y="1987560"/>
              <a:ext cx="128880" cy="30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1" name="Google Shape;2041;p161"/>
            <p:cNvSpPr/>
            <p:nvPr/>
          </p:nvSpPr>
          <p:spPr>
            <a:xfrm>
              <a:off x="1845360" y="2908440"/>
              <a:ext cx="128880" cy="30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2" name="Google Shape;2042;p161"/>
            <p:cNvSpPr/>
            <p:nvPr/>
          </p:nvSpPr>
          <p:spPr>
            <a:xfrm>
              <a:off x="2748600" y="3367080"/>
              <a:ext cx="128880" cy="30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3" name="Google Shape;2043;p161"/>
            <p:cNvSpPr/>
            <p:nvPr/>
          </p:nvSpPr>
          <p:spPr>
            <a:xfrm>
              <a:off x="2188440" y="4187880"/>
              <a:ext cx="128880" cy="30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4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4" name="Google Shape;2044;p161"/>
            <p:cNvSpPr/>
            <p:nvPr/>
          </p:nvSpPr>
          <p:spPr>
            <a:xfrm>
              <a:off x="1000800" y="2728800"/>
              <a:ext cx="128880" cy="30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5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5" name="Google Shape;2045;p161"/>
            <p:cNvSpPr/>
            <p:nvPr/>
          </p:nvSpPr>
          <p:spPr>
            <a:xfrm>
              <a:off x="3471120" y="3449520"/>
              <a:ext cx="128880" cy="30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6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46" name="Google Shape;2046;p161"/>
          <p:cNvGrpSpPr/>
          <p:nvPr/>
        </p:nvGrpSpPr>
        <p:grpSpPr>
          <a:xfrm>
            <a:off x="2405160" y="3273480"/>
            <a:ext cx="1299960" cy="833760"/>
            <a:chOff x="2405160" y="3273480"/>
            <a:chExt cx="1299960" cy="833760"/>
          </a:xfrm>
        </p:grpSpPr>
        <p:sp>
          <p:nvSpPr>
            <p:cNvPr id="2047" name="Google Shape;2047;p161"/>
            <p:cNvSpPr/>
            <p:nvPr/>
          </p:nvSpPr>
          <p:spPr>
            <a:xfrm>
              <a:off x="2405160" y="3273480"/>
              <a:ext cx="1299960" cy="542880"/>
            </a:xfrm>
            <a:custGeom>
              <a:avLst/>
              <a:gdLst/>
              <a:ahLst/>
              <a:cxnLst/>
              <a:rect l="l" t="t" r="r" b="b"/>
              <a:pathLst>
                <a:path w="820" h="343" extrusionOk="0">
                  <a:moveTo>
                    <a:pt x="409" y="0"/>
                  </a:moveTo>
                  <a:lnTo>
                    <a:pt x="467" y="2"/>
                  </a:lnTo>
                  <a:lnTo>
                    <a:pt x="520" y="8"/>
                  </a:lnTo>
                  <a:lnTo>
                    <a:pt x="573" y="16"/>
                  </a:lnTo>
                  <a:lnTo>
                    <a:pt x="623" y="26"/>
                  </a:lnTo>
                  <a:lnTo>
                    <a:pt x="670" y="40"/>
                  </a:lnTo>
                  <a:lnTo>
                    <a:pt x="710" y="56"/>
                  </a:lnTo>
                  <a:lnTo>
                    <a:pt x="745" y="73"/>
                  </a:lnTo>
                  <a:lnTo>
                    <a:pt x="775" y="93"/>
                  </a:lnTo>
                  <a:lnTo>
                    <a:pt x="797" y="115"/>
                  </a:lnTo>
                  <a:lnTo>
                    <a:pt x="812" y="138"/>
                  </a:lnTo>
                  <a:lnTo>
                    <a:pt x="820" y="160"/>
                  </a:lnTo>
                  <a:lnTo>
                    <a:pt x="820" y="184"/>
                  </a:lnTo>
                  <a:lnTo>
                    <a:pt x="812" y="207"/>
                  </a:lnTo>
                  <a:lnTo>
                    <a:pt x="797" y="229"/>
                  </a:lnTo>
                  <a:lnTo>
                    <a:pt x="775" y="251"/>
                  </a:lnTo>
                  <a:lnTo>
                    <a:pt x="745" y="271"/>
                  </a:lnTo>
                  <a:lnTo>
                    <a:pt x="710" y="290"/>
                  </a:lnTo>
                  <a:lnTo>
                    <a:pt x="670" y="306"/>
                  </a:lnTo>
                  <a:lnTo>
                    <a:pt x="623" y="318"/>
                  </a:lnTo>
                  <a:lnTo>
                    <a:pt x="573" y="330"/>
                  </a:lnTo>
                  <a:lnTo>
                    <a:pt x="520" y="338"/>
                  </a:lnTo>
                  <a:lnTo>
                    <a:pt x="467" y="341"/>
                  </a:lnTo>
                  <a:lnTo>
                    <a:pt x="409" y="343"/>
                  </a:lnTo>
                  <a:lnTo>
                    <a:pt x="354" y="341"/>
                  </a:lnTo>
                  <a:lnTo>
                    <a:pt x="299" y="338"/>
                  </a:lnTo>
                  <a:lnTo>
                    <a:pt x="245" y="330"/>
                  </a:lnTo>
                  <a:lnTo>
                    <a:pt x="196" y="318"/>
                  </a:lnTo>
                  <a:lnTo>
                    <a:pt x="150" y="306"/>
                  </a:lnTo>
                  <a:lnTo>
                    <a:pt x="109" y="290"/>
                  </a:lnTo>
                  <a:lnTo>
                    <a:pt x="73" y="271"/>
                  </a:lnTo>
                  <a:lnTo>
                    <a:pt x="44" y="251"/>
                  </a:lnTo>
                  <a:lnTo>
                    <a:pt x="22" y="229"/>
                  </a:lnTo>
                  <a:lnTo>
                    <a:pt x="6" y="207"/>
                  </a:lnTo>
                  <a:lnTo>
                    <a:pt x="0" y="184"/>
                  </a:lnTo>
                  <a:lnTo>
                    <a:pt x="0" y="160"/>
                  </a:lnTo>
                  <a:lnTo>
                    <a:pt x="6" y="138"/>
                  </a:lnTo>
                  <a:lnTo>
                    <a:pt x="22" y="115"/>
                  </a:lnTo>
                  <a:lnTo>
                    <a:pt x="44" y="93"/>
                  </a:lnTo>
                  <a:lnTo>
                    <a:pt x="73" y="73"/>
                  </a:lnTo>
                  <a:lnTo>
                    <a:pt x="109" y="56"/>
                  </a:lnTo>
                  <a:lnTo>
                    <a:pt x="150" y="40"/>
                  </a:lnTo>
                  <a:lnTo>
                    <a:pt x="196" y="26"/>
                  </a:lnTo>
                  <a:lnTo>
                    <a:pt x="245" y="16"/>
                  </a:lnTo>
                  <a:lnTo>
                    <a:pt x="299" y="8"/>
                  </a:lnTo>
                  <a:lnTo>
                    <a:pt x="354" y="2"/>
                  </a:lnTo>
                  <a:lnTo>
                    <a:pt x="40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48" name="Google Shape;2048;p161"/>
            <p:cNvSpPr/>
            <p:nvPr/>
          </p:nvSpPr>
          <p:spPr>
            <a:xfrm>
              <a:off x="2944440" y="3801960"/>
              <a:ext cx="142560" cy="30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1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49" name="Google Shape;2049;p161"/>
          <p:cNvGrpSpPr/>
          <p:nvPr/>
        </p:nvGrpSpPr>
        <p:grpSpPr>
          <a:xfrm>
            <a:off x="717480" y="2382840"/>
            <a:ext cx="1322280" cy="984240"/>
            <a:chOff x="717480" y="2382840"/>
            <a:chExt cx="1322280" cy="984240"/>
          </a:xfrm>
        </p:grpSpPr>
        <p:sp>
          <p:nvSpPr>
            <p:cNvPr id="2050" name="Google Shape;2050;p161"/>
            <p:cNvSpPr/>
            <p:nvPr/>
          </p:nvSpPr>
          <p:spPr>
            <a:xfrm>
              <a:off x="717480" y="2638440"/>
              <a:ext cx="1322280" cy="728640"/>
            </a:xfrm>
            <a:custGeom>
              <a:avLst/>
              <a:gdLst/>
              <a:ahLst/>
              <a:cxnLst/>
              <a:rect l="l" t="t" r="r" b="b"/>
              <a:pathLst>
                <a:path w="834" h="460" extrusionOk="0">
                  <a:moveTo>
                    <a:pt x="436" y="2"/>
                  </a:moveTo>
                  <a:lnTo>
                    <a:pt x="494" y="10"/>
                  </a:lnTo>
                  <a:lnTo>
                    <a:pt x="547" y="20"/>
                  </a:lnTo>
                  <a:lnTo>
                    <a:pt x="600" y="36"/>
                  </a:lnTo>
                  <a:lnTo>
                    <a:pt x="650" y="54"/>
                  </a:lnTo>
                  <a:lnTo>
                    <a:pt x="695" y="77"/>
                  </a:lnTo>
                  <a:lnTo>
                    <a:pt x="735" y="101"/>
                  </a:lnTo>
                  <a:lnTo>
                    <a:pt x="768" y="128"/>
                  </a:lnTo>
                  <a:lnTo>
                    <a:pt x="796" y="158"/>
                  </a:lnTo>
                  <a:lnTo>
                    <a:pt x="816" y="188"/>
                  </a:lnTo>
                  <a:lnTo>
                    <a:pt x="830" y="219"/>
                  </a:lnTo>
                  <a:lnTo>
                    <a:pt x="834" y="251"/>
                  </a:lnTo>
                  <a:lnTo>
                    <a:pt x="832" y="282"/>
                  </a:lnTo>
                  <a:lnTo>
                    <a:pt x="820" y="312"/>
                  </a:lnTo>
                  <a:lnTo>
                    <a:pt x="802" y="339"/>
                  </a:lnTo>
                  <a:lnTo>
                    <a:pt x="778" y="367"/>
                  </a:lnTo>
                  <a:lnTo>
                    <a:pt x="745" y="391"/>
                  </a:lnTo>
                  <a:lnTo>
                    <a:pt x="707" y="412"/>
                  </a:lnTo>
                  <a:lnTo>
                    <a:pt x="664" y="430"/>
                  </a:lnTo>
                  <a:lnTo>
                    <a:pt x="616" y="444"/>
                  </a:lnTo>
                  <a:lnTo>
                    <a:pt x="565" y="454"/>
                  </a:lnTo>
                  <a:lnTo>
                    <a:pt x="510" y="460"/>
                  </a:lnTo>
                  <a:lnTo>
                    <a:pt x="454" y="460"/>
                  </a:lnTo>
                  <a:lnTo>
                    <a:pt x="397" y="458"/>
                  </a:lnTo>
                  <a:lnTo>
                    <a:pt x="340" y="450"/>
                  </a:lnTo>
                  <a:lnTo>
                    <a:pt x="284" y="440"/>
                  </a:lnTo>
                  <a:lnTo>
                    <a:pt x="231" y="424"/>
                  </a:lnTo>
                  <a:lnTo>
                    <a:pt x="183" y="404"/>
                  </a:lnTo>
                  <a:lnTo>
                    <a:pt x="138" y="383"/>
                  </a:lnTo>
                  <a:lnTo>
                    <a:pt x="98" y="359"/>
                  </a:lnTo>
                  <a:lnTo>
                    <a:pt x="65" y="331"/>
                  </a:lnTo>
                  <a:lnTo>
                    <a:pt x="37" y="302"/>
                  </a:lnTo>
                  <a:lnTo>
                    <a:pt x="17" y="272"/>
                  </a:lnTo>
                  <a:lnTo>
                    <a:pt x="3" y="241"/>
                  </a:lnTo>
                  <a:lnTo>
                    <a:pt x="0" y="209"/>
                  </a:lnTo>
                  <a:lnTo>
                    <a:pt x="1" y="178"/>
                  </a:lnTo>
                  <a:lnTo>
                    <a:pt x="11" y="148"/>
                  </a:lnTo>
                  <a:lnTo>
                    <a:pt x="29" y="119"/>
                  </a:lnTo>
                  <a:lnTo>
                    <a:pt x="55" y="93"/>
                  </a:lnTo>
                  <a:lnTo>
                    <a:pt x="86" y="69"/>
                  </a:lnTo>
                  <a:lnTo>
                    <a:pt x="124" y="48"/>
                  </a:lnTo>
                  <a:lnTo>
                    <a:pt x="168" y="30"/>
                  </a:lnTo>
                  <a:lnTo>
                    <a:pt x="217" y="16"/>
                  </a:lnTo>
                  <a:lnTo>
                    <a:pt x="268" y="6"/>
                  </a:lnTo>
                  <a:lnTo>
                    <a:pt x="324" y="0"/>
                  </a:lnTo>
                  <a:lnTo>
                    <a:pt x="379" y="0"/>
                  </a:lnTo>
                  <a:lnTo>
                    <a:pt x="436" y="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51" name="Google Shape;2051;p161"/>
            <p:cNvSpPr/>
            <p:nvPr/>
          </p:nvSpPr>
          <p:spPr>
            <a:xfrm>
              <a:off x="1497960" y="2382840"/>
              <a:ext cx="142560" cy="30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52" name="Google Shape;2052;p161"/>
          <p:cNvGrpSpPr/>
          <p:nvPr/>
        </p:nvGrpSpPr>
        <p:grpSpPr>
          <a:xfrm>
            <a:off x="403200" y="1622520"/>
            <a:ext cx="3657600" cy="3459240"/>
            <a:chOff x="403200" y="1622520"/>
            <a:chExt cx="3657600" cy="3459240"/>
          </a:xfrm>
        </p:grpSpPr>
        <p:sp>
          <p:nvSpPr>
            <p:cNvPr id="2053" name="Google Shape;2053;p161"/>
            <p:cNvSpPr/>
            <p:nvPr/>
          </p:nvSpPr>
          <p:spPr>
            <a:xfrm>
              <a:off x="894960" y="1822320"/>
              <a:ext cx="142560" cy="30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54" name="Google Shape;2054;p161"/>
            <p:cNvSpPr/>
            <p:nvPr/>
          </p:nvSpPr>
          <p:spPr>
            <a:xfrm>
              <a:off x="403200" y="1622520"/>
              <a:ext cx="3657600" cy="3459240"/>
            </a:xfrm>
            <a:custGeom>
              <a:avLst/>
              <a:gdLst/>
              <a:ahLst/>
              <a:cxnLst/>
              <a:rect l="l" t="t" r="r" b="b"/>
              <a:pathLst>
                <a:path w="2305" h="2180" extrusionOk="0">
                  <a:moveTo>
                    <a:pt x="1150" y="0"/>
                  </a:moveTo>
                  <a:lnTo>
                    <a:pt x="1245" y="4"/>
                  </a:lnTo>
                  <a:lnTo>
                    <a:pt x="1340" y="14"/>
                  </a:lnTo>
                  <a:lnTo>
                    <a:pt x="1433" y="33"/>
                  </a:lnTo>
                  <a:lnTo>
                    <a:pt x="1526" y="59"/>
                  </a:lnTo>
                  <a:lnTo>
                    <a:pt x="1615" y="90"/>
                  </a:lnTo>
                  <a:lnTo>
                    <a:pt x="1700" y="130"/>
                  </a:lnTo>
                  <a:lnTo>
                    <a:pt x="1781" y="175"/>
                  </a:lnTo>
                  <a:lnTo>
                    <a:pt x="1860" y="228"/>
                  </a:lnTo>
                  <a:lnTo>
                    <a:pt x="1931" y="286"/>
                  </a:lnTo>
                  <a:lnTo>
                    <a:pt x="2000" y="351"/>
                  </a:lnTo>
                  <a:lnTo>
                    <a:pt x="2062" y="420"/>
                  </a:lnTo>
                  <a:lnTo>
                    <a:pt x="2117" y="493"/>
                  </a:lnTo>
                  <a:lnTo>
                    <a:pt x="2166" y="569"/>
                  </a:lnTo>
                  <a:lnTo>
                    <a:pt x="2208" y="650"/>
                  </a:lnTo>
                  <a:lnTo>
                    <a:pt x="2242" y="735"/>
                  </a:lnTo>
                  <a:lnTo>
                    <a:pt x="2269" y="820"/>
                  </a:lnTo>
                  <a:lnTo>
                    <a:pt x="2289" y="908"/>
                  </a:lnTo>
                  <a:lnTo>
                    <a:pt x="2301" y="997"/>
                  </a:lnTo>
                  <a:lnTo>
                    <a:pt x="2305" y="1088"/>
                  </a:lnTo>
                  <a:lnTo>
                    <a:pt x="2301" y="1178"/>
                  </a:lnTo>
                  <a:lnTo>
                    <a:pt x="2289" y="1267"/>
                  </a:lnTo>
                  <a:lnTo>
                    <a:pt x="2271" y="1356"/>
                  </a:lnTo>
                  <a:lnTo>
                    <a:pt x="2243" y="1443"/>
                  </a:lnTo>
                  <a:lnTo>
                    <a:pt x="2210" y="1525"/>
                  </a:lnTo>
                  <a:lnTo>
                    <a:pt x="2166" y="1606"/>
                  </a:lnTo>
                  <a:lnTo>
                    <a:pt x="2119" y="1685"/>
                  </a:lnTo>
                  <a:lnTo>
                    <a:pt x="2064" y="1758"/>
                  </a:lnTo>
                  <a:lnTo>
                    <a:pt x="2002" y="1827"/>
                  </a:lnTo>
                  <a:lnTo>
                    <a:pt x="1935" y="1890"/>
                  </a:lnTo>
                  <a:lnTo>
                    <a:pt x="1862" y="1949"/>
                  </a:lnTo>
                  <a:lnTo>
                    <a:pt x="1785" y="2002"/>
                  </a:lnTo>
                  <a:lnTo>
                    <a:pt x="1704" y="2048"/>
                  </a:lnTo>
                  <a:lnTo>
                    <a:pt x="1617" y="2087"/>
                  </a:lnTo>
                  <a:lnTo>
                    <a:pt x="1528" y="2121"/>
                  </a:lnTo>
                  <a:lnTo>
                    <a:pt x="1437" y="2146"/>
                  </a:lnTo>
                  <a:lnTo>
                    <a:pt x="1344" y="2164"/>
                  </a:lnTo>
                  <a:lnTo>
                    <a:pt x="1249" y="2176"/>
                  </a:lnTo>
                  <a:lnTo>
                    <a:pt x="1154" y="2180"/>
                  </a:lnTo>
                  <a:lnTo>
                    <a:pt x="1059" y="2176"/>
                  </a:lnTo>
                  <a:lnTo>
                    <a:pt x="965" y="2166"/>
                  </a:lnTo>
                  <a:lnTo>
                    <a:pt x="872" y="2148"/>
                  </a:lnTo>
                  <a:lnTo>
                    <a:pt x="781" y="2123"/>
                  </a:lnTo>
                  <a:lnTo>
                    <a:pt x="692" y="2089"/>
                  </a:lnTo>
                  <a:lnTo>
                    <a:pt x="607" y="2050"/>
                  </a:lnTo>
                  <a:lnTo>
                    <a:pt x="524" y="2004"/>
                  </a:lnTo>
                  <a:lnTo>
                    <a:pt x="447" y="1951"/>
                  </a:lnTo>
                  <a:lnTo>
                    <a:pt x="373" y="1894"/>
                  </a:lnTo>
                  <a:lnTo>
                    <a:pt x="306" y="1829"/>
                  </a:lnTo>
                  <a:lnTo>
                    <a:pt x="245" y="1762"/>
                  </a:lnTo>
                  <a:lnTo>
                    <a:pt x="190" y="1687"/>
                  </a:lnTo>
                  <a:lnTo>
                    <a:pt x="140" y="1610"/>
                  </a:lnTo>
                  <a:lnTo>
                    <a:pt x="99" y="1529"/>
                  </a:lnTo>
                  <a:lnTo>
                    <a:pt x="63" y="1447"/>
                  </a:lnTo>
                  <a:lnTo>
                    <a:pt x="35" y="1360"/>
                  </a:lnTo>
                  <a:lnTo>
                    <a:pt x="16" y="1271"/>
                  </a:lnTo>
                  <a:lnTo>
                    <a:pt x="4" y="1182"/>
                  </a:lnTo>
                  <a:lnTo>
                    <a:pt x="0" y="1092"/>
                  </a:lnTo>
                  <a:lnTo>
                    <a:pt x="4" y="1001"/>
                  </a:lnTo>
                  <a:lnTo>
                    <a:pt x="16" y="912"/>
                  </a:lnTo>
                  <a:lnTo>
                    <a:pt x="35" y="824"/>
                  </a:lnTo>
                  <a:lnTo>
                    <a:pt x="63" y="737"/>
                  </a:lnTo>
                  <a:lnTo>
                    <a:pt x="97" y="654"/>
                  </a:lnTo>
                  <a:lnTo>
                    <a:pt x="138" y="573"/>
                  </a:lnTo>
                  <a:lnTo>
                    <a:pt x="188" y="495"/>
                  </a:lnTo>
                  <a:lnTo>
                    <a:pt x="243" y="422"/>
                  </a:lnTo>
                  <a:lnTo>
                    <a:pt x="304" y="353"/>
                  </a:lnTo>
                  <a:lnTo>
                    <a:pt x="371" y="290"/>
                  </a:lnTo>
                  <a:lnTo>
                    <a:pt x="443" y="230"/>
                  </a:lnTo>
                  <a:lnTo>
                    <a:pt x="522" y="179"/>
                  </a:lnTo>
                  <a:lnTo>
                    <a:pt x="603" y="132"/>
                  </a:lnTo>
                  <a:lnTo>
                    <a:pt x="688" y="92"/>
                  </a:lnTo>
                  <a:lnTo>
                    <a:pt x="777" y="59"/>
                  </a:lnTo>
                  <a:lnTo>
                    <a:pt x="868" y="33"/>
                  </a:lnTo>
                  <a:lnTo>
                    <a:pt x="961" y="16"/>
                  </a:lnTo>
                  <a:lnTo>
                    <a:pt x="1055" y="4"/>
                  </a:lnTo>
                  <a:lnTo>
                    <a:pt x="115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055" name="Google Shape;2055;p161"/>
          <p:cNvGrpSpPr/>
          <p:nvPr/>
        </p:nvGrpSpPr>
        <p:grpSpPr>
          <a:xfrm>
            <a:off x="1932120" y="3102120"/>
            <a:ext cx="1798560" cy="1665720"/>
            <a:chOff x="1932120" y="3102120"/>
            <a:chExt cx="1798560" cy="1665720"/>
          </a:xfrm>
        </p:grpSpPr>
        <p:sp>
          <p:nvSpPr>
            <p:cNvPr id="2056" name="Google Shape;2056;p161"/>
            <p:cNvSpPr/>
            <p:nvPr/>
          </p:nvSpPr>
          <p:spPr>
            <a:xfrm>
              <a:off x="2642760" y="4462560"/>
              <a:ext cx="142560" cy="30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3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57" name="Google Shape;2057;p161"/>
            <p:cNvSpPr/>
            <p:nvPr/>
          </p:nvSpPr>
          <p:spPr>
            <a:xfrm>
              <a:off x="1932120" y="3102120"/>
              <a:ext cx="1798560" cy="1441440"/>
            </a:xfrm>
            <a:custGeom>
              <a:avLst/>
              <a:gdLst/>
              <a:ahLst/>
              <a:cxnLst/>
              <a:rect l="l" t="t" r="r" b="b"/>
              <a:pathLst>
                <a:path w="1134" h="909" extrusionOk="0">
                  <a:moveTo>
                    <a:pt x="371" y="142"/>
                  </a:moveTo>
                  <a:lnTo>
                    <a:pt x="430" y="108"/>
                  </a:lnTo>
                  <a:lnTo>
                    <a:pt x="492" y="79"/>
                  </a:lnTo>
                  <a:lnTo>
                    <a:pt x="551" y="53"/>
                  </a:lnTo>
                  <a:lnTo>
                    <a:pt x="614" y="32"/>
                  </a:lnTo>
                  <a:lnTo>
                    <a:pt x="674" y="16"/>
                  </a:lnTo>
                  <a:lnTo>
                    <a:pt x="735" y="6"/>
                  </a:lnTo>
                  <a:lnTo>
                    <a:pt x="792" y="0"/>
                  </a:lnTo>
                  <a:lnTo>
                    <a:pt x="848" y="0"/>
                  </a:lnTo>
                  <a:lnTo>
                    <a:pt x="899" y="4"/>
                  </a:lnTo>
                  <a:lnTo>
                    <a:pt x="946" y="14"/>
                  </a:lnTo>
                  <a:lnTo>
                    <a:pt x="990" y="30"/>
                  </a:lnTo>
                  <a:lnTo>
                    <a:pt x="1027" y="51"/>
                  </a:lnTo>
                  <a:lnTo>
                    <a:pt x="1061" y="77"/>
                  </a:lnTo>
                  <a:lnTo>
                    <a:pt x="1089" y="107"/>
                  </a:lnTo>
                  <a:lnTo>
                    <a:pt x="1110" y="140"/>
                  </a:lnTo>
                  <a:lnTo>
                    <a:pt x="1124" y="177"/>
                  </a:lnTo>
                  <a:lnTo>
                    <a:pt x="1132" y="217"/>
                  </a:lnTo>
                  <a:lnTo>
                    <a:pt x="1134" y="260"/>
                  </a:lnTo>
                  <a:lnTo>
                    <a:pt x="1128" y="308"/>
                  </a:lnTo>
                  <a:lnTo>
                    <a:pt x="1118" y="355"/>
                  </a:lnTo>
                  <a:lnTo>
                    <a:pt x="1099" y="402"/>
                  </a:lnTo>
                  <a:lnTo>
                    <a:pt x="1075" y="451"/>
                  </a:lnTo>
                  <a:lnTo>
                    <a:pt x="1045" y="501"/>
                  </a:lnTo>
                  <a:lnTo>
                    <a:pt x="1010" y="550"/>
                  </a:lnTo>
                  <a:lnTo>
                    <a:pt x="968" y="597"/>
                  </a:lnTo>
                  <a:lnTo>
                    <a:pt x="923" y="643"/>
                  </a:lnTo>
                  <a:lnTo>
                    <a:pt x="871" y="688"/>
                  </a:lnTo>
                  <a:lnTo>
                    <a:pt x="818" y="727"/>
                  </a:lnTo>
                  <a:lnTo>
                    <a:pt x="763" y="765"/>
                  </a:lnTo>
                  <a:lnTo>
                    <a:pt x="703" y="800"/>
                  </a:lnTo>
                  <a:lnTo>
                    <a:pt x="644" y="830"/>
                  </a:lnTo>
                  <a:lnTo>
                    <a:pt x="583" y="855"/>
                  </a:lnTo>
                  <a:lnTo>
                    <a:pt x="519" y="877"/>
                  </a:lnTo>
                  <a:lnTo>
                    <a:pt x="460" y="893"/>
                  </a:lnTo>
                  <a:lnTo>
                    <a:pt x="401" y="903"/>
                  </a:lnTo>
                  <a:lnTo>
                    <a:pt x="342" y="909"/>
                  </a:lnTo>
                  <a:lnTo>
                    <a:pt x="286" y="909"/>
                  </a:lnTo>
                  <a:lnTo>
                    <a:pt x="235" y="905"/>
                  </a:lnTo>
                  <a:lnTo>
                    <a:pt x="187" y="893"/>
                  </a:lnTo>
                  <a:lnTo>
                    <a:pt x="144" y="877"/>
                  </a:lnTo>
                  <a:lnTo>
                    <a:pt x="106" y="857"/>
                  </a:lnTo>
                  <a:lnTo>
                    <a:pt x="73" y="832"/>
                  </a:lnTo>
                  <a:lnTo>
                    <a:pt x="45" y="802"/>
                  </a:lnTo>
                  <a:lnTo>
                    <a:pt x="23" y="769"/>
                  </a:lnTo>
                  <a:lnTo>
                    <a:pt x="9" y="731"/>
                  </a:lnTo>
                  <a:lnTo>
                    <a:pt x="2" y="690"/>
                  </a:lnTo>
                  <a:lnTo>
                    <a:pt x="0" y="647"/>
                  </a:lnTo>
                  <a:lnTo>
                    <a:pt x="5" y="601"/>
                  </a:lnTo>
                  <a:lnTo>
                    <a:pt x="15" y="554"/>
                  </a:lnTo>
                  <a:lnTo>
                    <a:pt x="35" y="505"/>
                  </a:lnTo>
                  <a:lnTo>
                    <a:pt x="59" y="455"/>
                  </a:lnTo>
                  <a:lnTo>
                    <a:pt x="88" y="406"/>
                  </a:lnTo>
                  <a:lnTo>
                    <a:pt x="124" y="359"/>
                  </a:lnTo>
                  <a:lnTo>
                    <a:pt x="166" y="311"/>
                  </a:lnTo>
                  <a:lnTo>
                    <a:pt x="211" y="264"/>
                  </a:lnTo>
                  <a:lnTo>
                    <a:pt x="262" y="221"/>
                  </a:lnTo>
                  <a:lnTo>
                    <a:pt x="316" y="179"/>
                  </a:lnTo>
                  <a:lnTo>
                    <a:pt x="371" y="14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058" name="Google Shape;2058;p161"/>
          <p:cNvGrpSpPr/>
          <p:nvPr/>
        </p:nvGrpSpPr>
        <p:grpSpPr>
          <a:xfrm>
            <a:off x="1893960" y="1922400"/>
            <a:ext cx="1931760" cy="3095640"/>
            <a:chOff x="1893960" y="1922400"/>
            <a:chExt cx="1931760" cy="3095640"/>
          </a:xfrm>
        </p:grpSpPr>
        <p:sp>
          <p:nvSpPr>
            <p:cNvPr id="2059" name="Google Shape;2059;p161"/>
            <p:cNvSpPr/>
            <p:nvPr/>
          </p:nvSpPr>
          <p:spPr>
            <a:xfrm>
              <a:off x="2542680" y="1922400"/>
              <a:ext cx="142560" cy="30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4</a:t>
              </a:r>
              <a:endParaRPr sz="20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60" name="Google Shape;2060;p161"/>
            <p:cNvSpPr/>
            <p:nvPr/>
          </p:nvSpPr>
          <p:spPr>
            <a:xfrm>
              <a:off x="1893960" y="1978200"/>
              <a:ext cx="1931760" cy="3039840"/>
            </a:xfrm>
            <a:custGeom>
              <a:avLst/>
              <a:gdLst/>
              <a:ahLst/>
              <a:cxnLst/>
              <a:rect l="l" t="t" r="r" b="b"/>
              <a:pathLst>
                <a:path w="1218" h="1916" extrusionOk="0">
                  <a:moveTo>
                    <a:pt x="61" y="805"/>
                  </a:moveTo>
                  <a:lnTo>
                    <a:pt x="87" y="724"/>
                  </a:lnTo>
                  <a:lnTo>
                    <a:pt x="116" y="643"/>
                  </a:lnTo>
                  <a:lnTo>
                    <a:pt x="148" y="566"/>
                  </a:lnTo>
                  <a:lnTo>
                    <a:pt x="186" y="491"/>
                  </a:lnTo>
                  <a:lnTo>
                    <a:pt x="225" y="420"/>
                  </a:lnTo>
                  <a:lnTo>
                    <a:pt x="267" y="353"/>
                  </a:lnTo>
                  <a:lnTo>
                    <a:pt x="312" y="290"/>
                  </a:lnTo>
                  <a:lnTo>
                    <a:pt x="360" y="233"/>
                  </a:lnTo>
                  <a:lnTo>
                    <a:pt x="409" y="182"/>
                  </a:lnTo>
                  <a:lnTo>
                    <a:pt x="460" y="136"/>
                  </a:lnTo>
                  <a:lnTo>
                    <a:pt x="514" y="97"/>
                  </a:lnTo>
                  <a:lnTo>
                    <a:pt x="565" y="64"/>
                  </a:lnTo>
                  <a:lnTo>
                    <a:pt x="619" y="38"/>
                  </a:lnTo>
                  <a:lnTo>
                    <a:pt x="672" y="18"/>
                  </a:lnTo>
                  <a:lnTo>
                    <a:pt x="725" y="6"/>
                  </a:lnTo>
                  <a:lnTo>
                    <a:pt x="777" y="0"/>
                  </a:lnTo>
                  <a:lnTo>
                    <a:pt x="826" y="4"/>
                  </a:lnTo>
                  <a:lnTo>
                    <a:pt x="876" y="14"/>
                  </a:lnTo>
                  <a:lnTo>
                    <a:pt x="923" y="30"/>
                  </a:lnTo>
                  <a:lnTo>
                    <a:pt x="966" y="54"/>
                  </a:lnTo>
                  <a:lnTo>
                    <a:pt x="1008" y="85"/>
                  </a:lnTo>
                  <a:lnTo>
                    <a:pt x="1048" y="123"/>
                  </a:lnTo>
                  <a:lnTo>
                    <a:pt x="1081" y="168"/>
                  </a:lnTo>
                  <a:lnTo>
                    <a:pt x="1113" y="217"/>
                  </a:lnTo>
                  <a:lnTo>
                    <a:pt x="1142" y="272"/>
                  </a:lnTo>
                  <a:lnTo>
                    <a:pt x="1166" y="334"/>
                  </a:lnTo>
                  <a:lnTo>
                    <a:pt x="1184" y="399"/>
                  </a:lnTo>
                  <a:lnTo>
                    <a:pt x="1200" y="470"/>
                  </a:lnTo>
                  <a:lnTo>
                    <a:pt x="1212" y="543"/>
                  </a:lnTo>
                  <a:lnTo>
                    <a:pt x="1218" y="619"/>
                  </a:lnTo>
                  <a:lnTo>
                    <a:pt x="1218" y="698"/>
                  </a:lnTo>
                  <a:lnTo>
                    <a:pt x="1216" y="779"/>
                  </a:lnTo>
                  <a:lnTo>
                    <a:pt x="1208" y="862"/>
                  </a:lnTo>
                  <a:lnTo>
                    <a:pt x="1196" y="947"/>
                  </a:lnTo>
                  <a:lnTo>
                    <a:pt x="1178" y="1029"/>
                  </a:lnTo>
                  <a:lnTo>
                    <a:pt x="1156" y="1112"/>
                  </a:lnTo>
                  <a:lnTo>
                    <a:pt x="1133" y="1193"/>
                  </a:lnTo>
                  <a:lnTo>
                    <a:pt x="1103" y="1274"/>
                  </a:lnTo>
                  <a:lnTo>
                    <a:pt x="1069" y="1351"/>
                  </a:lnTo>
                  <a:lnTo>
                    <a:pt x="1034" y="1426"/>
                  </a:lnTo>
                  <a:lnTo>
                    <a:pt x="992" y="1496"/>
                  </a:lnTo>
                  <a:lnTo>
                    <a:pt x="951" y="1563"/>
                  </a:lnTo>
                  <a:lnTo>
                    <a:pt x="905" y="1627"/>
                  </a:lnTo>
                  <a:lnTo>
                    <a:pt x="858" y="1684"/>
                  </a:lnTo>
                  <a:lnTo>
                    <a:pt x="808" y="1735"/>
                  </a:lnTo>
                  <a:lnTo>
                    <a:pt x="757" y="1780"/>
                  </a:lnTo>
                  <a:lnTo>
                    <a:pt x="706" y="1820"/>
                  </a:lnTo>
                  <a:lnTo>
                    <a:pt x="652" y="1853"/>
                  </a:lnTo>
                  <a:lnTo>
                    <a:pt x="599" y="1879"/>
                  </a:lnTo>
                  <a:lnTo>
                    <a:pt x="545" y="1899"/>
                  </a:lnTo>
                  <a:lnTo>
                    <a:pt x="494" y="1910"/>
                  </a:lnTo>
                  <a:lnTo>
                    <a:pt x="443" y="1916"/>
                  </a:lnTo>
                  <a:lnTo>
                    <a:pt x="391" y="1912"/>
                  </a:lnTo>
                  <a:lnTo>
                    <a:pt x="342" y="1902"/>
                  </a:lnTo>
                  <a:lnTo>
                    <a:pt x="296" y="1887"/>
                  </a:lnTo>
                  <a:lnTo>
                    <a:pt x="251" y="1863"/>
                  </a:lnTo>
                  <a:lnTo>
                    <a:pt x="209" y="1832"/>
                  </a:lnTo>
                  <a:lnTo>
                    <a:pt x="172" y="1794"/>
                  </a:lnTo>
                  <a:lnTo>
                    <a:pt x="136" y="1751"/>
                  </a:lnTo>
                  <a:lnTo>
                    <a:pt x="105" y="1699"/>
                  </a:lnTo>
                  <a:lnTo>
                    <a:pt x="77" y="1644"/>
                  </a:lnTo>
                  <a:lnTo>
                    <a:pt x="53" y="1583"/>
                  </a:lnTo>
                  <a:lnTo>
                    <a:pt x="33" y="1518"/>
                  </a:lnTo>
                  <a:lnTo>
                    <a:pt x="18" y="1449"/>
                  </a:lnTo>
                  <a:lnTo>
                    <a:pt x="8" y="1374"/>
                  </a:lnTo>
                  <a:lnTo>
                    <a:pt x="2" y="1297"/>
                  </a:lnTo>
                  <a:lnTo>
                    <a:pt x="0" y="1219"/>
                  </a:lnTo>
                  <a:lnTo>
                    <a:pt x="4" y="1138"/>
                  </a:lnTo>
                  <a:lnTo>
                    <a:pt x="12" y="1055"/>
                  </a:lnTo>
                  <a:lnTo>
                    <a:pt x="24" y="972"/>
                  </a:lnTo>
                  <a:lnTo>
                    <a:pt x="39" y="887"/>
                  </a:lnTo>
                  <a:lnTo>
                    <a:pt x="61" y="80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62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Hierarchical Clustering: Group Average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66" name="Google Shape;2066;p162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531495" marR="0" lvl="0" indent="-5314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3100"/>
              <a:buFont typeface="Arial" panose="020B0604020202020204"/>
              <a:buChar char="●"/>
            </a:pPr>
            <a:r>
              <a:rPr lang="en-US" sz="31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Compromise between Single and Complete Link</a:t>
            </a:r>
            <a:endParaRPr sz="31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785"/>
              </a:spcBef>
              <a:spcAft>
                <a:spcPts val="0"/>
              </a:spcAft>
              <a:buNone/>
            </a:pPr>
            <a:endParaRPr sz="31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785"/>
              </a:spcBef>
              <a:spcAft>
                <a:spcPts val="0"/>
              </a:spcAft>
              <a:buClr>
                <a:srgbClr val="0C7B9C"/>
              </a:buClr>
              <a:buSzPts val="3100"/>
              <a:buFont typeface="Arial" panose="020B0604020202020204"/>
              <a:buChar char="●"/>
            </a:pPr>
            <a:r>
              <a:rPr lang="en-US" sz="31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Strengths</a:t>
            </a:r>
            <a:endParaRPr sz="31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0C7B9C"/>
              </a:buClr>
              <a:buSzPts val="2700"/>
              <a:buFont typeface="Arial" panose="020B0604020202020204"/>
              <a:buChar char="–"/>
            </a:pPr>
            <a:r>
              <a:rPr lang="en-US" sz="27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Less susceptible to noise and outliers</a:t>
            </a:r>
            <a:endParaRPr sz="27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785"/>
              </a:spcBef>
              <a:spcAft>
                <a:spcPts val="0"/>
              </a:spcAft>
              <a:buNone/>
            </a:pPr>
            <a:endParaRPr sz="27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1495" marR="0" lvl="0" indent="-531495" algn="l" rtl="0">
              <a:spcBef>
                <a:spcPts val="785"/>
              </a:spcBef>
              <a:spcAft>
                <a:spcPts val="0"/>
              </a:spcAft>
              <a:buClr>
                <a:srgbClr val="0C7B9C"/>
              </a:buClr>
              <a:buSzPts val="3100"/>
              <a:buFont typeface="Arial" panose="020B0604020202020204"/>
              <a:buChar char="●"/>
            </a:pPr>
            <a:r>
              <a:rPr lang="en-US" sz="31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Limitations</a:t>
            </a:r>
            <a:endParaRPr sz="31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0C7B9C"/>
              </a:buClr>
              <a:buSzPts val="2700"/>
              <a:buFont typeface="Arial" panose="020B0604020202020204"/>
              <a:buChar char="–"/>
            </a:pPr>
            <a:r>
              <a:rPr lang="en-US" sz="27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Biased towards globular clusters</a:t>
            </a:r>
            <a:endParaRPr sz="27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63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Cluster Similarity: Ward’s Method</a:t>
            </a:r>
            <a:endParaRPr sz="32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2" name="Google Shape;2072;p163"/>
          <p:cNvSpPr/>
          <p:nvPr/>
        </p:nvSpPr>
        <p:spPr>
          <a:xfrm>
            <a:off x="411120" y="1143000"/>
            <a:ext cx="8318520" cy="5181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t" anchorCtr="0">
            <a:noAutofit/>
          </a:bodyPr>
          <a:lstStyle/>
          <a:p>
            <a:pPr marL="290195" marR="0" lvl="0" indent="-290195" algn="l" rtl="0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Similarity of two clusters is based on the increase in squared error when two clusters are merged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Similar to group average if distance between points is distance squared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3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Less susceptible to noise and outliers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3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Biased towards globular clusters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057400" marR="0" lvl="4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0195" marR="0" lvl="0" indent="-290195" algn="l" rtl="0">
              <a:spcBef>
                <a:spcPts val="350"/>
              </a:spcBef>
              <a:spcAft>
                <a:spcPts val="0"/>
              </a:spcAft>
              <a:buClr>
                <a:srgbClr val="0C7B9C"/>
              </a:buClr>
              <a:buSzPts val="2800"/>
              <a:buFont typeface="Arial" panose="020B0604020202020204"/>
              <a:buChar char="●"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Hierarchical analogue of K-means</a:t>
            </a:r>
            <a:endParaRPr sz="28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98195" marR="0" lvl="1" indent="-34099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 panose="020B0604020202020204"/>
              <a:buChar char="–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 be used to initialize K-means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64"/>
          <p:cNvSpPr/>
          <p:nvPr/>
        </p:nvSpPr>
        <p:spPr>
          <a:xfrm>
            <a:off x="380880" y="152280"/>
            <a:ext cx="8280360" cy="533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350" tIns="44275" rIns="90350" bIns="4427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Hierarchical Clustering: Comparison</a:t>
            </a:r>
            <a:endParaRPr sz="24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8" name="Google Shape;2078;p164"/>
          <p:cNvSpPr/>
          <p:nvPr/>
        </p:nvSpPr>
        <p:spPr>
          <a:xfrm>
            <a:off x="3235320" y="4952880"/>
            <a:ext cx="1676520" cy="337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Group Average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9" name="Google Shape;2079;p164"/>
          <p:cNvSpPr/>
          <p:nvPr/>
        </p:nvSpPr>
        <p:spPr>
          <a:xfrm>
            <a:off x="4530600" y="4572000"/>
            <a:ext cx="1752840" cy="337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Ward’s Method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80" name="Google Shape;2080;p164"/>
          <p:cNvGrpSpPr/>
          <p:nvPr/>
        </p:nvGrpSpPr>
        <p:grpSpPr>
          <a:xfrm>
            <a:off x="6270480" y="4132440"/>
            <a:ext cx="1859760" cy="1692720"/>
            <a:chOff x="6270480" y="4132440"/>
            <a:chExt cx="1859760" cy="1692720"/>
          </a:xfrm>
        </p:grpSpPr>
        <p:sp>
          <p:nvSpPr>
            <p:cNvPr id="2081" name="Google Shape;2081;p164"/>
            <p:cNvSpPr/>
            <p:nvPr/>
          </p:nvSpPr>
          <p:spPr>
            <a:xfrm>
              <a:off x="6845400" y="4793400"/>
              <a:ext cx="81000" cy="83880"/>
            </a:xfrm>
            <a:custGeom>
              <a:avLst/>
              <a:gdLst/>
              <a:ahLst/>
              <a:cxnLst/>
              <a:rect l="l" t="t" r="r" b="b"/>
              <a:pathLst>
                <a:path w="79" h="81" extrusionOk="0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7" y="24"/>
                  </a:lnTo>
                  <a:lnTo>
                    <a:pt x="79" y="40"/>
                  </a:lnTo>
                  <a:lnTo>
                    <a:pt x="77" y="55"/>
                  </a:lnTo>
                  <a:lnTo>
                    <a:pt x="68" y="69"/>
                  </a:lnTo>
                  <a:lnTo>
                    <a:pt x="56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82" name="Google Shape;2082;p164"/>
            <p:cNvSpPr/>
            <p:nvPr/>
          </p:nvSpPr>
          <p:spPr>
            <a:xfrm>
              <a:off x="7632720" y="4181040"/>
              <a:ext cx="82440" cy="82440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0" y="39"/>
                  </a:moveTo>
                  <a:lnTo>
                    <a:pt x="2" y="23"/>
                  </a:lnTo>
                  <a:lnTo>
                    <a:pt x="11" y="12"/>
                  </a:lnTo>
                  <a:lnTo>
                    <a:pt x="23" y="2"/>
                  </a:lnTo>
                  <a:lnTo>
                    <a:pt x="39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3"/>
                  </a:lnTo>
                  <a:lnTo>
                    <a:pt x="81" y="39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39" y="81"/>
                  </a:lnTo>
                  <a:lnTo>
                    <a:pt x="23" y="77"/>
                  </a:lnTo>
                  <a:lnTo>
                    <a:pt x="11" y="69"/>
                  </a:lnTo>
                  <a:lnTo>
                    <a:pt x="2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83" name="Google Shape;2083;p164"/>
            <p:cNvSpPr/>
            <p:nvPr/>
          </p:nvSpPr>
          <p:spPr>
            <a:xfrm>
              <a:off x="7058160" y="5627520"/>
              <a:ext cx="82440" cy="82080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4"/>
                  </a:lnTo>
                  <a:lnTo>
                    <a:pt x="81" y="40"/>
                  </a:lnTo>
                  <a:lnTo>
                    <a:pt x="77" y="56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84" name="Google Shape;2084;p164"/>
            <p:cNvSpPr/>
            <p:nvPr/>
          </p:nvSpPr>
          <p:spPr>
            <a:xfrm>
              <a:off x="6270480" y="4671360"/>
              <a:ext cx="82800" cy="82080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0" y="41"/>
                  </a:move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39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5"/>
                  </a:lnTo>
                  <a:lnTo>
                    <a:pt x="81" y="41"/>
                  </a:lnTo>
                  <a:lnTo>
                    <a:pt x="77" y="57"/>
                  </a:lnTo>
                  <a:lnTo>
                    <a:pt x="69" y="69"/>
                  </a:lnTo>
                  <a:lnTo>
                    <a:pt x="55" y="79"/>
                  </a:lnTo>
                  <a:lnTo>
                    <a:pt x="39" y="81"/>
                  </a:lnTo>
                  <a:lnTo>
                    <a:pt x="24" y="79"/>
                  </a:lnTo>
                  <a:lnTo>
                    <a:pt x="12" y="69"/>
                  </a:lnTo>
                  <a:lnTo>
                    <a:pt x="2" y="57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85" name="Google Shape;2085;p164"/>
            <p:cNvSpPr/>
            <p:nvPr/>
          </p:nvSpPr>
          <p:spPr>
            <a:xfrm>
              <a:off x="7397640" y="5088600"/>
              <a:ext cx="82800" cy="80280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0" y="39"/>
                  </a:moveTo>
                  <a:lnTo>
                    <a:pt x="4" y="24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lnTo>
                    <a:pt x="58" y="2"/>
                  </a:lnTo>
                  <a:lnTo>
                    <a:pt x="69" y="12"/>
                  </a:lnTo>
                  <a:lnTo>
                    <a:pt x="79" y="24"/>
                  </a:lnTo>
                  <a:lnTo>
                    <a:pt x="81" y="39"/>
                  </a:lnTo>
                  <a:lnTo>
                    <a:pt x="79" y="55"/>
                  </a:lnTo>
                  <a:lnTo>
                    <a:pt x="69" y="67"/>
                  </a:lnTo>
                  <a:lnTo>
                    <a:pt x="58" y="77"/>
                  </a:lnTo>
                  <a:lnTo>
                    <a:pt x="42" y="79"/>
                  </a:lnTo>
                  <a:lnTo>
                    <a:pt x="26" y="77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86" name="Google Shape;2086;p164"/>
            <p:cNvSpPr/>
            <p:nvPr/>
          </p:nvSpPr>
          <p:spPr>
            <a:xfrm>
              <a:off x="7861320" y="5144040"/>
              <a:ext cx="84240" cy="82080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0" y="40"/>
                  </a:moveTo>
                  <a:lnTo>
                    <a:pt x="2" y="26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6"/>
                  </a:lnTo>
                  <a:lnTo>
                    <a:pt x="81" y="40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87" name="Google Shape;2087;p164"/>
            <p:cNvSpPr/>
            <p:nvPr/>
          </p:nvSpPr>
          <p:spPr>
            <a:xfrm>
              <a:off x="7735320" y="413244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8" name="Google Shape;2088;p164"/>
            <p:cNvSpPr/>
            <p:nvPr/>
          </p:nvSpPr>
          <p:spPr>
            <a:xfrm>
              <a:off x="6954120" y="473796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9" name="Google Shape;2089;p164"/>
            <p:cNvSpPr/>
            <p:nvPr/>
          </p:nvSpPr>
          <p:spPr>
            <a:xfrm>
              <a:off x="7551000" y="504072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0" name="Google Shape;2090;p164"/>
            <p:cNvSpPr/>
            <p:nvPr/>
          </p:nvSpPr>
          <p:spPr>
            <a:xfrm>
              <a:off x="7179480" y="558144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4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1" name="Google Shape;2091;p164"/>
            <p:cNvSpPr/>
            <p:nvPr/>
          </p:nvSpPr>
          <p:spPr>
            <a:xfrm>
              <a:off x="6396840" y="462060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5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2" name="Google Shape;2092;p164"/>
            <p:cNvSpPr/>
            <p:nvPr/>
          </p:nvSpPr>
          <p:spPr>
            <a:xfrm>
              <a:off x="8027280" y="509472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6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93" name="Google Shape;2093;p164"/>
          <p:cNvGrpSpPr/>
          <p:nvPr/>
        </p:nvGrpSpPr>
        <p:grpSpPr>
          <a:xfrm>
            <a:off x="7324560" y="4979880"/>
            <a:ext cx="855720" cy="590400"/>
            <a:chOff x="7324560" y="4979880"/>
            <a:chExt cx="855720" cy="590400"/>
          </a:xfrm>
        </p:grpSpPr>
        <p:sp>
          <p:nvSpPr>
            <p:cNvPr id="2094" name="Google Shape;2094;p164"/>
            <p:cNvSpPr/>
            <p:nvPr/>
          </p:nvSpPr>
          <p:spPr>
            <a:xfrm>
              <a:off x="7324560" y="4979880"/>
              <a:ext cx="855720" cy="355680"/>
            </a:xfrm>
            <a:custGeom>
              <a:avLst/>
              <a:gdLst/>
              <a:ahLst/>
              <a:cxnLst/>
              <a:rect l="l" t="t" r="r" b="b"/>
              <a:pathLst>
                <a:path w="820" h="343" extrusionOk="0">
                  <a:moveTo>
                    <a:pt x="409" y="0"/>
                  </a:moveTo>
                  <a:lnTo>
                    <a:pt x="467" y="2"/>
                  </a:lnTo>
                  <a:lnTo>
                    <a:pt x="520" y="8"/>
                  </a:lnTo>
                  <a:lnTo>
                    <a:pt x="573" y="16"/>
                  </a:lnTo>
                  <a:lnTo>
                    <a:pt x="623" y="26"/>
                  </a:lnTo>
                  <a:lnTo>
                    <a:pt x="670" y="40"/>
                  </a:lnTo>
                  <a:lnTo>
                    <a:pt x="710" y="56"/>
                  </a:lnTo>
                  <a:lnTo>
                    <a:pt x="745" y="73"/>
                  </a:lnTo>
                  <a:lnTo>
                    <a:pt x="775" y="93"/>
                  </a:lnTo>
                  <a:lnTo>
                    <a:pt x="797" y="115"/>
                  </a:lnTo>
                  <a:lnTo>
                    <a:pt x="812" y="138"/>
                  </a:lnTo>
                  <a:lnTo>
                    <a:pt x="820" y="160"/>
                  </a:lnTo>
                  <a:lnTo>
                    <a:pt x="820" y="184"/>
                  </a:lnTo>
                  <a:lnTo>
                    <a:pt x="812" y="207"/>
                  </a:lnTo>
                  <a:lnTo>
                    <a:pt x="797" y="229"/>
                  </a:lnTo>
                  <a:lnTo>
                    <a:pt x="775" y="251"/>
                  </a:lnTo>
                  <a:lnTo>
                    <a:pt x="745" y="271"/>
                  </a:lnTo>
                  <a:lnTo>
                    <a:pt x="710" y="290"/>
                  </a:lnTo>
                  <a:lnTo>
                    <a:pt x="670" y="306"/>
                  </a:lnTo>
                  <a:lnTo>
                    <a:pt x="623" y="318"/>
                  </a:lnTo>
                  <a:lnTo>
                    <a:pt x="573" y="330"/>
                  </a:lnTo>
                  <a:lnTo>
                    <a:pt x="520" y="338"/>
                  </a:lnTo>
                  <a:lnTo>
                    <a:pt x="467" y="341"/>
                  </a:lnTo>
                  <a:lnTo>
                    <a:pt x="409" y="343"/>
                  </a:lnTo>
                  <a:lnTo>
                    <a:pt x="354" y="341"/>
                  </a:lnTo>
                  <a:lnTo>
                    <a:pt x="299" y="338"/>
                  </a:lnTo>
                  <a:lnTo>
                    <a:pt x="245" y="330"/>
                  </a:lnTo>
                  <a:lnTo>
                    <a:pt x="196" y="318"/>
                  </a:lnTo>
                  <a:lnTo>
                    <a:pt x="150" y="306"/>
                  </a:lnTo>
                  <a:lnTo>
                    <a:pt x="109" y="290"/>
                  </a:lnTo>
                  <a:lnTo>
                    <a:pt x="73" y="271"/>
                  </a:lnTo>
                  <a:lnTo>
                    <a:pt x="44" y="251"/>
                  </a:lnTo>
                  <a:lnTo>
                    <a:pt x="22" y="229"/>
                  </a:lnTo>
                  <a:lnTo>
                    <a:pt x="6" y="207"/>
                  </a:lnTo>
                  <a:lnTo>
                    <a:pt x="0" y="184"/>
                  </a:lnTo>
                  <a:lnTo>
                    <a:pt x="0" y="160"/>
                  </a:lnTo>
                  <a:lnTo>
                    <a:pt x="6" y="138"/>
                  </a:lnTo>
                  <a:lnTo>
                    <a:pt x="22" y="115"/>
                  </a:lnTo>
                  <a:lnTo>
                    <a:pt x="44" y="93"/>
                  </a:lnTo>
                  <a:lnTo>
                    <a:pt x="73" y="73"/>
                  </a:lnTo>
                  <a:lnTo>
                    <a:pt x="109" y="56"/>
                  </a:lnTo>
                  <a:lnTo>
                    <a:pt x="150" y="40"/>
                  </a:lnTo>
                  <a:lnTo>
                    <a:pt x="196" y="26"/>
                  </a:lnTo>
                  <a:lnTo>
                    <a:pt x="245" y="16"/>
                  </a:lnTo>
                  <a:lnTo>
                    <a:pt x="299" y="8"/>
                  </a:lnTo>
                  <a:lnTo>
                    <a:pt x="354" y="2"/>
                  </a:lnTo>
                  <a:lnTo>
                    <a:pt x="40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95" name="Google Shape;2095;p164"/>
            <p:cNvSpPr/>
            <p:nvPr/>
          </p:nvSpPr>
          <p:spPr>
            <a:xfrm>
              <a:off x="7679160" y="532656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1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96" name="Google Shape;2096;p164"/>
          <p:cNvGrpSpPr/>
          <p:nvPr/>
        </p:nvGrpSpPr>
        <p:grpSpPr>
          <a:xfrm>
            <a:off x="6211800" y="4392720"/>
            <a:ext cx="871560" cy="647640"/>
            <a:chOff x="6211800" y="4392720"/>
            <a:chExt cx="871560" cy="647640"/>
          </a:xfrm>
        </p:grpSpPr>
        <p:sp>
          <p:nvSpPr>
            <p:cNvPr id="2097" name="Google Shape;2097;p164"/>
            <p:cNvSpPr/>
            <p:nvPr/>
          </p:nvSpPr>
          <p:spPr>
            <a:xfrm>
              <a:off x="6211800" y="4560840"/>
              <a:ext cx="871560" cy="479520"/>
            </a:xfrm>
            <a:custGeom>
              <a:avLst/>
              <a:gdLst/>
              <a:ahLst/>
              <a:cxnLst/>
              <a:rect l="l" t="t" r="r" b="b"/>
              <a:pathLst>
                <a:path w="834" h="460" extrusionOk="0">
                  <a:moveTo>
                    <a:pt x="436" y="2"/>
                  </a:moveTo>
                  <a:lnTo>
                    <a:pt x="494" y="10"/>
                  </a:lnTo>
                  <a:lnTo>
                    <a:pt x="547" y="20"/>
                  </a:lnTo>
                  <a:lnTo>
                    <a:pt x="600" y="36"/>
                  </a:lnTo>
                  <a:lnTo>
                    <a:pt x="650" y="54"/>
                  </a:lnTo>
                  <a:lnTo>
                    <a:pt x="695" y="77"/>
                  </a:lnTo>
                  <a:lnTo>
                    <a:pt x="735" y="101"/>
                  </a:lnTo>
                  <a:lnTo>
                    <a:pt x="768" y="128"/>
                  </a:lnTo>
                  <a:lnTo>
                    <a:pt x="796" y="158"/>
                  </a:lnTo>
                  <a:lnTo>
                    <a:pt x="816" y="188"/>
                  </a:lnTo>
                  <a:lnTo>
                    <a:pt x="830" y="219"/>
                  </a:lnTo>
                  <a:lnTo>
                    <a:pt x="834" y="251"/>
                  </a:lnTo>
                  <a:lnTo>
                    <a:pt x="832" y="282"/>
                  </a:lnTo>
                  <a:lnTo>
                    <a:pt x="820" y="312"/>
                  </a:lnTo>
                  <a:lnTo>
                    <a:pt x="802" y="339"/>
                  </a:lnTo>
                  <a:lnTo>
                    <a:pt x="778" y="367"/>
                  </a:lnTo>
                  <a:lnTo>
                    <a:pt x="745" y="391"/>
                  </a:lnTo>
                  <a:lnTo>
                    <a:pt x="707" y="412"/>
                  </a:lnTo>
                  <a:lnTo>
                    <a:pt x="664" y="430"/>
                  </a:lnTo>
                  <a:lnTo>
                    <a:pt x="616" y="444"/>
                  </a:lnTo>
                  <a:lnTo>
                    <a:pt x="565" y="454"/>
                  </a:lnTo>
                  <a:lnTo>
                    <a:pt x="510" y="460"/>
                  </a:lnTo>
                  <a:lnTo>
                    <a:pt x="454" y="460"/>
                  </a:lnTo>
                  <a:lnTo>
                    <a:pt x="397" y="458"/>
                  </a:lnTo>
                  <a:lnTo>
                    <a:pt x="340" y="450"/>
                  </a:lnTo>
                  <a:lnTo>
                    <a:pt x="284" y="440"/>
                  </a:lnTo>
                  <a:lnTo>
                    <a:pt x="231" y="424"/>
                  </a:lnTo>
                  <a:lnTo>
                    <a:pt x="183" y="404"/>
                  </a:lnTo>
                  <a:lnTo>
                    <a:pt x="138" y="383"/>
                  </a:lnTo>
                  <a:lnTo>
                    <a:pt x="98" y="359"/>
                  </a:lnTo>
                  <a:lnTo>
                    <a:pt x="65" y="331"/>
                  </a:lnTo>
                  <a:lnTo>
                    <a:pt x="37" y="302"/>
                  </a:lnTo>
                  <a:lnTo>
                    <a:pt x="17" y="272"/>
                  </a:lnTo>
                  <a:lnTo>
                    <a:pt x="3" y="241"/>
                  </a:lnTo>
                  <a:lnTo>
                    <a:pt x="0" y="209"/>
                  </a:lnTo>
                  <a:lnTo>
                    <a:pt x="1" y="178"/>
                  </a:lnTo>
                  <a:lnTo>
                    <a:pt x="11" y="148"/>
                  </a:lnTo>
                  <a:lnTo>
                    <a:pt x="29" y="119"/>
                  </a:lnTo>
                  <a:lnTo>
                    <a:pt x="55" y="93"/>
                  </a:lnTo>
                  <a:lnTo>
                    <a:pt x="86" y="69"/>
                  </a:lnTo>
                  <a:lnTo>
                    <a:pt x="124" y="48"/>
                  </a:lnTo>
                  <a:lnTo>
                    <a:pt x="168" y="30"/>
                  </a:lnTo>
                  <a:lnTo>
                    <a:pt x="217" y="16"/>
                  </a:lnTo>
                  <a:lnTo>
                    <a:pt x="268" y="6"/>
                  </a:lnTo>
                  <a:lnTo>
                    <a:pt x="324" y="0"/>
                  </a:lnTo>
                  <a:lnTo>
                    <a:pt x="379" y="0"/>
                  </a:lnTo>
                  <a:lnTo>
                    <a:pt x="436" y="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98" name="Google Shape;2098;p164"/>
            <p:cNvSpPr/>
            <p:nvPr/>
          </p:nvSpPr>
          <p:spPr>
            <a:xfrm>
              <a:off x="6725160" y="439272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99" name="Google Shape;2099;p164"/>
          <p:cNvGrpSpPr/>
          <p:nvPr/>
        </p:nvGrpSpPr>
        <p:grpSpPr>
          <a:xfrm>
            <a:off x="6004080" y="3890880"/>
            <a:ext cx="2411280" cy="2279880"/>
            <a:chOff x="6004080" y="3890880"/>
            <a:chExt cx="2411280" cy="2279880"/>
          </a:xfrm>
        </p:grpSpPr>
        <p:sp>
          <p:nvSpPr>
            <p:cNvPr id="2100" name="Google Shape;2100;p164"/>
            <p:cNvSpPr/>
            <p:nvPr/>
          </p:nvSpPr>
          <p:spPr>
            <a:xfrm>
              <a:off x="6326640" y="402264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01" name="Google Shape;2101;p164"/>
            <p:cNvSpPr/>
            <p:nvPr/>
          </p:nvSpPr>
          <p:spPr>
            <a:xfrm>
              <a:off x="6004080" y="3890880"/>
              <a:ext cx="2411280" cy="2279880"/>
            </a:xfrm>
            <a:custGeom>
              <a:avLst/>
              <a:gdLst/>
              <a:ahLst/>
              <a:cxnLst/>
              <a:rect l="l" t="t" r="r" b="b"/>
              <a:pathLst>
                <a:path w="2305" h="2180" extrusionOk="0">
                  <a:moveTo>
                    <a:pt x="1150" y="0"/>
                  </a:moveTo>
                  <a:lnTo>
                    <a:pt x="1245" y="4"/>
                  </a:lnTo>
                  <a:lnTo>
                    <a:pt x="1340" y="14"/>
                  </a:lnTo>
                  <a:lnTo>
                    <a:pt x="1433" y="33"/>
                  </a:lnTo>
                  <a:lnTo>
                    <a:pt x="1526" y="59"/>
                  </a:lnTo>
                  <a:lnTo>
                    <a:pt x="1615" y="90"/>
                  </a:lnTo>
                  <a:lnTo>
                    <a:pt x="1700" y="130"/>
                  </a:lnTo>
                  <a:lnTo>
                    <a:pt x="1781" y="175"/>
                  </a:lnTo>
                  <a:lnTo>
                    <a:pt x="1860" y="228"/>
                  </a:lnTo>
                  <a:lnTo>
                    <a:pt x="1931" y="286"/>
                  </a:lnTo>
                  <a:lnTo>
                    <a:pt x="2000" y="351"/>
                  </a:lnTo>
                  <a:lnTo>
                    <a:pt x="2062" y="420"/>
                  </a:lnTo>
                  <a:lnTo>
                    <a:pt x="2117" y="493"/>
                  </a:lnTo>
                  <a:lnTo>
                    <a:pt x="2166" y="569"/>
                  </a:lnTo>
                  <a:lnTo>
                    <a:pt x="2208" y="650"/>
                  </a:lnTo>
                  <a:lnTo>
                    <a:pt x="2242" y="735"/>
                  </a:lnTo>
                  <a:lnTo>
                    <a:pt x="2269" y="820"/>
                  </a:lnTo>
                  <a:lnTo>
                    <a:pt x="2289" y="908"/>
                  </a:lnTo>
                  <a:lnTo>
                    <a:pt x="2301" y="997"/>
                  </a:lnTo>
                  <a:lnTo>
                    <a:pt x="2305" y="1088"/>
                  </a:lnTo>
                  <a:lnTo>
                    <a:pt x="2301" y="1178"/>
                  </a:lnTo>
                  <a:lnTo>
                    <a:pt x="2289" y="1267"/>
                  </a:lnTo>
                  <a:lnTo>
                    <a:pt x="2271" y="1356"/>
                  </a:lnTo>
                  <a:lnTo>
                    <a:pt x="2243" y="1443"/>
                  </a:lnTo>
                  <a:lnTo>
                    <a:pt x="2210" y="1525"/>
                  </a:lnTo>
                  <a:lnTo>
                    <a:pt x="2166" y="1606"/>
                  </a:lnTo>
                  <a:lnTo>
                    <a:pt x="2119" y="1685"/>
                  </a:lnTo>
                  <a:lnTo>
                    <a:pt x="2064" y="1758"/>
                  </a:lnTo>
                  <a:lnTo>
                    <a:pt x="2002" y="1827"/>
                  </a:lnTo>
                  <a:lnTo>
                    <a:pt x="1935" y="1890"/>
                  </a:lnTo>
                  <a:lnTo>
                    <a:pt x="1862" y="1949"/>
                  </a:lnTo>
                  <a:lnTo>
                    <a:pt x="1785" y="2002"/>
                  </a:lnTo>
                  <a:lnTo>
                    <a:pt x="1704" y="2048"/>
                  </a:lnTo>
                  <a:lnTo>
                    <a:pt x="1617" y="2087"/>
                  </a:lnTo>
                  <a:lnTo>
                    <a:pt x="1528" y="2121"/>
                  </a:lnTo>
                  <a:lnTo>
                    <a:pt x="1437" y="2146"/>
                  </a:lnTo>
                  <a:lnTo>
                    <a:pt x="1344" y="2164"/>
                  </a:lnTo>
                  <a:lnTo>
                    <a:pt x="1249" y="2176"/>
                  </a:lnTo>
                  <a:lnTo>
                    <a:pt x="1154" y="2180"/>
                  </a:lnTo>
                  <a:lnTo>
                    <a:pt x="1059" y="2176"/>
                  </a:lnTo>
                  <a:lnTo>
                    <a:pt x="965" y="2166"/>
                  </a:lnTo>
                  <a:lnTo>
                    <a:pt x="872" y="2148"/>
                  </a:lnTo>
                  <a:lnTo>
                    <a:pt x="781" y="2123"/>
                  </a:lnTo>
                  <a:lnTo>
                    <a:pt x="692" y="2089"/>
                  </a:lnTo>
                  <a:lnTo>
                    <a:pt x="607" y="2050"/>
                  </a:lnTo>
                  <a:lnTo>
                    <a:pt x="524" y="2004"/>
                  </a:lnTo>
                  <a:lnTo>
                    <a:pt x="447" y="1951"/>
                  </a:lnTo>
                  <a:lnTo>
                    <a:pt x="373" y="1894"/>
                  </a:lnTo>
                  <a:lnTo>
                    <a:pt x="306" y="1829"/>
                  </a:lnTo>
                  <a:lnTo>
                    <a:pt x="245" y="1762"/>
                  </a:lnTo>
                  <a:lnTo>
                    <a:pt x="190" y="1687"/>
                  </a:lnTo>
                  <a:lnTo>
                    <a:pt x="140" y="1610"/>
                  </a:lnTo>
                  <a:lnTo>
                    <a:pt x="99" y="1529"/>
                  </a:lnTo>
                  <a:lnTo>
                    <a:pt x="63" y="1447"/>
                  </a:lnTo>
                  <a:lnTo>
                    <a:pt x="35" y="1360"/>
                  </a:lnTo>
                  <a:lnTo>
                    <a:pt x="16" y="1271"/>
                  </a:lnTo>
                  <a:lnTo>
                    <a:pt x="4" y="1182"/>
                  </a:lnTo>
                  <a:lnTo>
                    <a:pt x="0" y="1092"/>
                  </a:lnTo>
                  <a:lnTo>
                    <a:pt x="4" y="1001"/>
                  </a:lnTo>
                  <a:lnTo>
                    <a:pt x="16" y="912"/>
                  </a:lnTo>
                  <a:lnTo>
                    <a:pt x="35" y="824"/>
                  </a:lnTo>
                  <a:lnTo>
                    <a:pt x="63" y="737"/>
                  </a:lnTo>
                  <a:lnTo>
                    <a:pt x="97" y="654"/>
                  </a:lnTo>
                  <a:lnTo>
                    <a:pt x="138" y="573"/>
                  </a:lnTo>
                  <a:lnTo>
                    <a:pt x="188" y="495"/>
                  </a:lnTo>
                  <a:lnTo>
                    <a:pt x="243" y="422"/>
                  </a:lnTo>
                  <a:lnTo>
                    <a:pt x="304" y="353"/>
                  </a:lnTo>
                  <a:lnTo>
                    <a:pt x="371" y="290"/>
                  </a:lnTo>
                  <a:lnTo>
                    <a:pt x="443" y="230"/>
                  </a:lnTo>
                  <a:lnTo>
                    <a:pt x="522" y="179"/>
                  </a:lnTo>
                  <a:lnTo>
                    <a:pt x="603" y="132"/>
                  </a:lnTo>
                  <a:lnTo>
                    <a:pt x="688" y="92"/>
                  </a:lnTo>
                  <a:lnTo>
                    <a:pt x="777" y="59"/>
                  </a:lnTo>
                  <a:lnTo>
                    <a:pt x="868" y="33"/>
                  </a:lnTo>
                  <a:lnTo>
                    <a:pt x="961" y="16"/>
                  </a:lnTo>
                  <a:lnTo>
                    <a:pt x="1055" y="4"/>
                  </a:lnTo>
                  <a:lnTo>
                    <a:pt x="115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102" name="Google Shape;2102;p164"/>
          <p:cNvGrpSpPr/>
          <p:nvPr/>
        </p:nvGrpSpPr>
        <p:grpSpPr>
          <a:xfrm>
            <a:off x="7012080" y="4865760"/>
            <a:ext cx="1185840" cy="1140480"/>
            <a:chOff x="7012080" y="4865760"/>
            <a:chExt cx="1185840" cy="1140480"/>
          </a:xfrm>
        </p:grpSpPr>
        <p:sp>
          <p:nvSpPr>
            <p:cNvPr id="2103" name="Google Shape;2103;p164"/>
            <p:cNvSpPr/>
            <p:nvPr/>
          </p:nvSpPr>
          <p:spPr>
            <a:xfrm>
              <a:off x="7480800" y="576252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3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04" name="Google Shape;2104;p164"/>
            <p:cNvSpPr/>
            <p:nvPr/>
          </p:nvSpPr>
          <p:spPr>
            <a:xfrm>
              <a:off x="7012080" y="4865760"/>
              <a:ext cx="1185840" cy="949320"/>
            </a:xfrm>
            <a:custGeom>
              <a:avLst/>
              <a:gdLst/>
              <a:ahLst/>
              <a:cxnLst/>
              <a:rect l="l" t="t" r="r" b="b"/>
              <a:pathLst>
                <a:path w="1134" h="909" extrusionOk="0">
                  <a:moveTo>
                    <a:pt x="371" y="142"/>
                  </a:moveTo>
                  <a:lnTo>
                    <a:pt x="430" y="108"/>
                  </a:lnTo>
                  <a:lnTo>
                    <a:pt x="492" y="79"/>
                  </a:lnTo>
                  <a:lnTo>
                    <a:pt x="551" y="53"/>
                  </a:lnTo>
                  <a:lnTo>
                    <a:pt x="614" y="32"/>
                  </a:lnTo>
                  <a:lnTo>
                    <a:pt x="674" y="16"/>
                  </a:lnTo>
                  <a:lnTo>
                    <a:pt x="735" y="6"/>
                  </a:lnTo>
                  <a:lnTo>
                    <a:pt x="792" y="0"/>
                  </a:lnTo>
                  <a:lnTo>
                    <a:pt x="848" y="0"/>
                  </a:lnTo>
                  <a:lnTo>
                    <a:pt x="899" y="4"/>
                  </a:lnTo>
                  <a:lnTo>
                    <a:pt x="946" y="14"/>
                  </a:lnTo>
                  <a:lnTo>
                    <a:pt x="990" y="30"/>
                  </a:lnTo>
                  <a:lnTo>
                    <a:pt x="1027" y="51"/>
                  </a:lnTo>
                  <a:lnTo>
                    <a:pt x="1061" y="77"/>
                  </a:lnTo>
                  <a:lnTo>
                    <a:pt x="1089" y="107"/>
                  </a:lnTo>
                  <a:lnTo>
                    <a:pt x="1110" y="140"/>
                  </a:lnTo>
                  <a:lnTo>
                    <a:pt x="1124" y="177"/>
                  </a:lnTo>
                  <a:lnTo>
                    <a:pt x="1132" y="217"/>
                  </a:lnTo>
                  <a:lnTo>
                    <a:pt x="1134" y="260"/>
                  </a:lnTo>
                  <a:lnTo>
                    <a:pt x="1128" y="308"/>
                  </a:lnTo>
                  <a:lnTo>
                    <a:pt x="1118" y="355"/>
                  </a:lnTo>
                  <a:lnTo>
                    <a:pt x="1099" y="402"/>
                  </a:lnTo>
                  <a:lnTo>
                    <a:pt x="1075" y="451"/>
                  </a:lnTo>
                  <a:lnTo>
                    <a:pt x="1045" y="501"/>
                  </a:lnTo>
                  <a:lnTo>
                    <a:pt x="1010" y="550"/>
                  </a:lnTo>
                  <a:lnTo>
                    <a:pt x="968" y="597"/>
                  </a:lnTo>
                  <a:lnTo>
                    <a:pt x="923" y="643"/>
                  </a:lnTo>
                  <a:lnTo>
                    <a:pt x="871" y="688"/>
                  </a:lnTo>
                  <a:lnTo>
                    <a:pt x="818" y="727"/>
                  </a:lnTo>
                  <a:lnTo>
                    <a:pt x="763" y="765"/>
                  </a:lnTo>
                  <a:lnTo>
                    <a:pt x="703" y="800"/>
                  </a:lnTo>
                  <a:lnTo>
                    <a:pt x="644" y="830"/>
                  </a:lnTo>
                  <a:lnTo>
                    <a:pt x="583" y="855"/>
                  </a:lnTo>
                  <a:lnTo>
                    <a:pt x="519" y="877"/>
                  </a:lnTo>
                  <a:lnTo>
                    <a:pt x="460" y="893"/>
                  </a:lnTo>
                  <a:lnTo>
                    <a:pt x="401" y="903"/>
                  </a:lnTo>
                  <a:lnTo>
                    <a:pt x="342" y="909"/>
                  </a:lnTo>
                  <a:lnTo>
                    <a:pt x="286" y="909"/>
                  </a:lnTo>
                  <a:lnTo>
                    <a:pt x="235" y="905"/>
                  </a:lnTo>
                  <a:lnTo>
                    <a:pt x="187" y="893"/>
                  </a:lnTo>
                  <a:lnTo>
                    <a:pt x="144" y="877"/>
                  </a:lnTo>
                  <a:lnTo>
                    <a:pt x="106" y="857"/>
                  </a:lnTo>
                  <a:lnTo>
                    <a:pt x="73" y="832"/>
                  </a:lnTo>
                  <a:lnTo>
                    <a:pt x="45" y="802"/>
                  </a:lnTo>
                  <a:lnTo>
                    <a:pt x="23" y="769"/>
                  </a:lnTo>
                  <a:lnTo>
                    <a:pt x="9" y="731"/>
                  </a:lnTo>
                  <a:lnTo>
                    <a:pt x="2" y="690"/>
                  </a:lnTo>
                  <a:lnTo>
                    <a:pt x="0" y="647"/>
                  </a:lnTo>
                  <a:lnTo>
                    <a:pt x="5" y="601"/>
                  </a:lnTo>
                  <a:lnTo>
                    <a:pt x="15" y="554"/>
                  </a:lnTo>
                  <a:lnTo>
                    <a:pt x="35" y="505"/>
                  </a:lnTo>
                  <a:lnTo>
                    <a:pt x="59" y="455"/>
                  </a:lnTo>
                  <a:lnTo>
                    <a:pt x="88" y="406"/>
                  </a:lnTo>
                  <a:lnTo>
                    <a:pt x="124" y="359"/>
                  </a:lnTo>
                  <a:lnTo>
                    <a:pt x="166" y="311"/>
                  </a:lnTo>
                  <a:lnTo>
                    <a:pt x="211" y="264"/>
                  </a:lnTo>
                  <a:lnTo>
                    <a:pt x="262" y="221"/>
                  </a:lnTo>
                  <a:lnTo>
                    <a:pt x="316" y="179"/>
                  </a:lnTo>
                  <a:lnTo>
                    <a:pt x="371" y="14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105" name="Google Shape;2105;p164"/>
          <p:cNvGrpSpPr/>
          <p:nvPr/>
        </p:nvGrpSpPr>
        <p:grpSpPr>
          <a:xfrm>
            <a:off x="6986520" y="4089240"/>
            <a:ext cx="1273320" cy="2040120"/>
            <a:chOff x="6986520" y="4089240"/>
            <a:chExt cx="1273320" cy="2040120"/>
          </a:xfrm>
        </p:grpSpPr>
        <p:sp>
          <p:nvSpPr>
            <p:cNvPr id="2106" name="Google Shape;2106;p164"/>
            <p:cNvSpPr/>
            <p:nvPr/>
          </p:nvSpPr>
          <p:spPr>
            <a:xfrm>
              <a:off x="7414200" y="408924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4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07" name="Google Shape;2107;p164"/>
            <p:cNvSpPr/>
            <p:nvPr/>
          </p:nvSpPr>
          <p:spPr>
            <a:xfrm>
              <a:off x="6986520" y="4124160"/>
              <a:ext cx="1273320" cy="2005200"/>
            </a:xfrm>
            <a:custGeom>
              <a:avLst/>
              <a:gdLst/>
              <a:ahLst/>
              <a:cxnLst/>
              <a:rect l="l" t="t" r="r" b="b"/>
              <a:pathLst>
                <a:path w="1218" h="1916" extrusionOk="0">
                  <a:moveTo>
                    <a:pt x="61" y="805"/>
                  </a:moveTo>
                  <a:lnTo>
                    <a:pt x="87" y="724"/>
                  </a:lnTo>
                  <a:lnTo>
                    <a:pt x="116" y="643"/>
                  </a:lnTo>
                  <a:lnTo>
                    <a:pt x="148" y="566"/>
                  </a:lnTo>
                  <a:lnTo>
                    <a:pt x="186" y="491"/>
                  </a:lnTo>
                  <a:lnTo>
                    <a:pt x="225" y="420"/>
                  </a:lnTo>
                  <a:lnTo>
                    <a:pt x="267" y="353"/>
                  </a:lnTo>
                  <a:lnTo>
                    <a:pt x="312" y="290"/>
                  </a:lnTo>
                  <a:lnTo>
                    <a:pt x="360" y="233"/>
                  </a:lnTo>
                  <a:lnTo>
                    <a:pt x="409" y="182"/>
                  </a:lnTo>
                  <a:lnTo>
                    <a:pt x="460" y="136"/>
                  </a:lnTo>
                  <a:lnTo>
                    <a:pt x="514" y="97"/>
                  </a:lnTo>
                  <a:lnTo>
                    <a:pt x="565" y="64"/>
                  </a:lnTo>
                  <a:lnTo>
                    <a:pt x="619" y="38"/>
                  </a:lnTo>
                  <a:lnTo>
                    <a:pt x="672" y="18"/>
                  </a:lnTo>
                  <a:lnTo>
                    <a:pt x="725" y="6"/>
                  </a:lnTo>
                  <a:lnTo>
                    <a:pt x="777" y="0"/>
                  </a:lnTo>
                  <a:lnTo>
                    <a:pt x="826" y="4"/>
                  </a:lnTo>
                  <a:lnTo>
                    <a:pt x="876" y="14"/>
                  </a:lnTo>
                  <a:lnTo>
                    <a:pt x="923" y="30"/>
                  </a:lnTo>
                  <a:lnTo>
                    <a:pt x="966" y="54"/>
                  </a:lnTo>
                  <a:lnTo>
                    <a:pt x="1008" y="85"/>
                  </a:lnTo>
                  <a:lnTo>
                    <a:pt x="1048" y="123"/>
                  </a:lnTo>
                  <a:lnTo>
                    <a:pt x="1081" y="168"/>
                  </a:lnTo>
                  <a:lnTo>
                    <a:pt x="1113" y="217"/>
                  </a:lnTo>
                  <a:lnTo>
                    <a:pt x="1142" y="272"/>
                  </a:lnTo>
                  <a:lnTo>
                    <a:pt x="1166" y="334"/>
                  </a:lnTo>
                  <a:lnTo>
                    <a:pt x="1184" y="399"/>
                  </a:lnTo>
                  <a:lnTo>
                    <a:pt x="1200" y="470"/>
                  </a:lnTo>
                  <a:lnTo>
                    <a:pt x="1212" y="543"/>
                  </a:lnTo>
                  <a:lnTo>
                    <a:pt x="1218" y="619"/>
                  </a:lnTo>
                  <a:lnTo>
                    <a:pt x="1218" y="698"/>
                  </a:lnTo>
                  <a:lnTo>
                    <a:pt x="1216" y="779"/>
                  </a:lnTo>
                  <a:lnTo>
                    <a:pt x="1208" y="862"/>
                  </a:lnTo>
                  <a:lnTo>
                    <a:pt x="1196" y="947"/>
                  </a:lnTo>
                  <a:lnTo>
                    <a:pt x="1178" y="1029"/>
                  </a:lnTo>
                  <a:lnTo>
                    <a:pt x="1156" y="1112"/>
                  </a:lnTo>
                  <a:lnTo>
                    <a:pt x="1133" y="1193"/>
                  </a:lnTo>
                  <a:lnTo>
                    <a:pt x="1103" y="1274"/>
                  </a:lnTo>
                  <a:lnTo>
                    <a:pt x="1069" y="1351"/>
                  </a:lnTo>
                  <a:lnTo>
                    <a:pt x="1034" y="1426"/>
                  </a:lnTo>
                  <a:lnTo>
                    <a:pt x="992" y="1496"/>
                  </a:lnTo>
                  <a:lnTo>
                    <a:pt x="951" y="1563"/>
                  </a:lnTo>
                  <a:lnTo>
                    <a:pt x="905" y="1627"/>
                  </a:lnTo>
                  <a:lnTo>
                    <a:pt x="858" y="1684"/>
                  </a:lnTo>
                  <a:lnTo>
                    <a:pt x="808" y="1735"/>
                  </a:lnTo>
                  <a:lnTo>
                    <a:pt x="757" y="1780"/>
                  </a:lnTo>
                  <a:lnTo>
                    <a:pt x="706" y="1820"/>
                  </a:lnTo>
                  <a:lnTo>
                    <a:pt x="652" y="1853"/>
                  </a:lnTo>
                  <a:lnTo>
                    <a:pt x="599" y="1879"/>
                  </a:lnTo>
                  <a:lnTo>
                    <a:pt x="545" y="1899"/>
                  </a:lnTo>
                  <a:lnTo>
                    <a:pt x="494" y="1910"/>
                  </a:lnTo>
                  <a:lnTo>
                    <a:pt x="443" y="1916"/>
                  </a:lnTo>
                  <a:lnTo>
                    <a:pt x="391" y="1912"/>
                  </a:lnTo>
                  <a:lnTo>
                    <a:pt x="342" y="1902"/>
                  </a:lnTo>
                  <a:lnTo>
                    <a:pt x="296" y="1887"/>
                  </a:lnTo>
                  <a:lnTo>
                    <a:pt x="251" y="1863"/>
                  </a:lnTo>
                  <a:lnTo>
                    <a:pt x="209" y="1832"/>
                  </a:lnTo>
                  <a:lnTo>
                    <a:pt x="172" y="1794"/>
                  </a:lnTo>
                  <a:lnTo>
                    <a:pt x="136" y="1751"/>
                  </a:lnTo>
                  <a:lnTo>
                    <a:pt x="105" y="1699"/>
                  </a:lnTo>
                  <a:lnTo>
                    <a:pt x="77" y="1644"/>
                  </a:lnTo>
                  <a:lnTo>
                    <a:pt x="53" y="1583"/>
                  </a:lnTo>
                  <a:lnTo>
                    <a:pt x="33" y="1518"/>
                  </a:lnTo>
                  <a:lnTo>
                    <a:pt x="18" y="1449"/>
                  </a:lnTo>
                  <a:lnTo>
                    <a:pt x="8" y="1374"/>
                  </a:lnTo>
                  <a:lnTo>
                    <a:pt x="2" y="1297"/>
                  </a:lnTo>
                  <a:lnTo>
                    <a:pt x="0" y="1219"/>
                  </a:lnTo>
                  <a:lnTo>
                    <a:pt x="4" y="1138"/>
                  </a:lnTo>
                  <a:lnTo>
                    <a:pt x="12" y="1055"/>
                  </a:lnTo>
                  <a:lnTo>
                    <a:pt x="24" y="972"/>
                  </a:lnTo>
                  <a:lnTo>
                    <a:pt x="39" y="887"/>
                  </a:lnTo>
                  <a:lnTo>
                    <a:pt x="61" y="80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2108" name="Google Shape;2108;p164"/>
          <p:cNvSpPr/>
          <p:nvPr/>
        </p:nvSpPr>
        <p:spPr>
          <a:xfrm>
            <a:off x="3387600" y="2133720"/>
            <a:ext cx="1676520" cy="337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MIN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09" name="Google Shape;2109;p164"/>
          <p:cNvSpPr/>
          <p:nvPr/>
        </p:nvSpPr>
        <p:spPr>
          <a:xfrm>
            <a:off x="5292720" y="2133720"/>
            <a:ext cx="1752480" cy="337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MAX</a:t>
            </a:r>
            <a:endParaRPr sz="1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10" name="Google Shape;2110;p164"/>
          <p:cNvGrpSpPr/>
          <p:nvPr/>
        </p:nvGrpSpPr>
        <p:grpSpPr>
          <a:xfrm>
            <a:off x="954000" y="4044960"/>
            <a:ext cx="1978920" cy="1793160"/>
            <a:chOff x="954000" y="4044960"/>
            <a:chExt cx="1978920" cy="1793160"/>
          </a:xfrm>
        </p:grpSpPr>
        <p:sp>
          <p:nvSpPr>
            <p:cNvPr id="2111" name="Google Shape;2111;p164"/>
            <p:cNvSpPr/>
            <p:nvPr/>
          </p:nvSpPr>
          <p:spPr>
            <a:xfrm>
              <a:off x="1566720" y="4752360"/>
              <a:ext cx="87480" cy="86760"/>
            </a:xfrm>
            <a:custGeom>
              <a:avLst/>
              <a:gdLst/>
              <a:ahLst/>
              <a:cxnLst/>
              <a:rect l="l" t="t" r="r" b="b"/>
              <a:pathLst>
                <a:path w="88" h="87" extrusionOk="0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6" y="26"/>
                  </a:lnTo>
                  <a:lnTo>
                    <a:pt x="88" y="43"/>
                  </a:lnTo>
                  <a:lnTo>
                    <a:pt x="86" y="61"/>
                  </a:lnTo>
                  <a:lnTo>
                    <a:pt x="75" y="74"/>
                  </a:lnTo>
                  <a:lnTo>
                    <a:pt x="62" y="84"/>
                  </a:lnTo>
                  <a:lnTo>
                    <a:pt x="45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12" name="Google Shape;2112;p164"/>
            <p:cNvSpPr/>
            <p:nvPr/>
          </p:nvSpPr>
          <p:spPr>
            <a:xfrm>
              <a:off x="2406600" y="4098600"/>
              <a:ext cx="88920" cy="86760"/>
            </a:xfrm>
            <a:custGeom>
              <a:avLst/>
              <a:gdLst/>
              <a:ahLst/>
              <a:cxnLst/>
              <a:rect l="l" t="t" r="r" b="b"/>
              <a:pathLst>
                <a:path w="89" h="88" extrusionOk="0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6" y="26"/>
                  </a:lnTo>
                  <a:lnTo>
                    <a:pt x="89" y="43"/>
                  </a:lnTo>
                  <a:lnTo>
                    <a:pt x="86" y="60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8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13" name="Google Shape;2113;p164"/>
            <p:cNvSpPr/>
            <p:nvPr/>
          </p:nvSpPr>
          <p:spPr>
            <a:xfrm>
              <a:off x="1793880" y="5643720"/>
              <a:ext cx="88920" cy="87120"/>
            </a:xfrm>
            <a:custGeom>
              <a:avLst/>
              <a:gdLst/>
              <a:ahLst/>
              <a:cxnLst/>
              <a:rect l="l" t="t" r="r" b="b"/>
              <a:pathLst>
                <a:path w="89" h="88" extrusionOk="0">
                  <a:moveTo>
                    <a:pt x="0" y="45"/>
                  </a:moveTo>
                  <a:lnTo>
                    <a:pt x="5" y="28"/>
                  </a:lnTo>
                  <a:lnTo>
                    <a:pt x="13" y="12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6" y="12"/>
                  </a:lnTo>
                  <a:lnTo>
                    <a:pt x="87" y="28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14" name="Google Shape;2114;p164"/>
            <p:cNvSpPr/>
            <p:nvPr/>
          </p:nvSpPr>
          <p:spPr>
            <a:xfrm>
              <a:off x="954000" y="4622040"/>
              <a:ext cx="87480" cy="87120"/>
            </a:xfrm>
            <a:custGeom>
              <a:avLst/>
              <a:gdLst/>
              <a:ahLst/>
              <a:cxnLst/>
              <a:rect l="l" t="t" r="r" b="b"/>
              <a:pathLst>
                <a:path w="87" h="88" extrusionOk="0">
                  <a:moveTo>
                    <a:pt x="0" y="45"/>
                  </a:moveTo>
                  <a:lnTo>
                    <a:pt x="2" y="28"/>
                  </a:lnTo>
                  <a:lnTo>
                    <a:pt x="11" y="13"/>
                  </a:lnTo>
                  <a:lnTo>
                    <a:pt x="26" y="4"/>
                  </a:lnTo>
                  <a:lnTo>
                    <a:pt x="44" y="0"/>
                  </a:lnTo>
                  <a:lnTo>
                    <a:pt x="61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5"/>
                  </a:lnTo>
                  <a:lnTo>
                    <a:pt x="61" y="86"/>
                  </a:lnTo>
                  <a:lnTo>
                    <a:pt x="44" y="88"/>
                  </a:lnTo>
                  <a:lnTo>
                    <a:pt x="26" y="86"/>
                  </a:lnTo>
                  <a:lnTo>
                    <a:pt x="11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15" name="Google Shape;2115;p164"/>
            <p:cNvSpPr/>
            <p:nvPr/>
          </p:nvSpPr>
          <p:spPr>
            <a:xfrm>
              <a:off x="2157480" y="5066280"/>
              <a:ext cx="88920" cy="86760"/>
            </a:xfrm>
            <a:custGeom>
              <a:avLst/>
              <a:gdLst/>
              <a:ahLst/>
              <a:cxnLst/>
              <a:rect l="l" t="t" r="r" b="b"/>
              <a:pathLst>
                <a:path w="89" h="88" extrusionOk="0">
                  <a:moveTo>
                    <a:pt x="0" y="45"/>
                  </a:moveTo>
                  <a:lnTo>
                    <a:pt x="5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1" y="4"/>
                  </a:lnTo>
                  <a:lnTo>
                    <a:pt x="76" y="13"/>
                  </a:lnTo>
                  <a:lnTo>
                    <a:pt x="85" y="28"/>
                  </a:lnTo>
                  <a:lnTo>
                    <a:pt x="89" y="45"/>
                  </a:lnTo>
                  <a:lnTo>
                    <a:pt x="85" y="62"/>
                  </a:lnTo>
                  <a:lnTo>
                    <a:pt x="76" y="75"/>
                  </a:lnTo>
                  <a:lnTo>
                    <a:pt x="61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16" name="Google Shape;2116;p164"/>
            <p:cNvSpPr/>
            <p:nvPr/>
          </p:nvSpPr>
          <p:spPr>
            <a:xfrm>
              <a:off x="2651040" y="5126400"/>
              <a:ext cx="88920" cy="88560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17" name="Google Shape;2117;p164"/>
            <p:cNvSpPr/>
            <p:nvPr/>
          </p:nvSpPr>
          <p:spPr>
            <a:xfrm>
              <a:off x="2518560" y="404496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8" name="Google Shape;2118;p164"/>
            <p:cNvSpPr/>
            <p:nvPr/>
          </p:nvSpPr>
          <p:spPr>
            <a:xfrm>
              <a:off x="1685160" y="469368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9" name="Google Shape;2119;p164"/>
            <p:cNvSpPr/>
            <p:nvPr/>
          </p:nvSpPr>
          <p:spPr>
            <a:xfrm>
              <a:off x="2318760" y="501696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0" name="Google Shape;2120;p164"/>
            <p:cNvSpPr/>
            <p:nvPr/>
          </p:nvSpPr>
          <p:spPr>
            <a:xfrm>
              <a:off x="1923480" y="559440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4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1" name="Google Shape;2121;p164"/>
            <p:cNvSpPr/>
            <p:nvPr/>
          </p:nvSpPr>
          <p:spPr>
            <a:xfrm>
              <a:off x="1090080" y="456336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5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2" name="Google Shape;2122;p164"/>
            <p:cNvSpPr/>
            <p:nvPr/>
          </p:nvSpPr>
          <p:spPr>
            <a:xfrm>
              <a:off x="2829960" y="507240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6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23" name="Google Shape;2123;p164"/>
          <p:cNvGrpSpPr/>
          <p:nvPr/>
        </p:nvGrpSpPr>
        <p:grpSpPr>
          <a:xfrm>
            <a:off x="2076480" y="4951440"/>
            <a:ext cx="915840" cy="615240"/>
            <a:chOff x="2076480" y="4951440"/>
            <a:chExt cx="915840" cy="615240"/>
          </a:xfrm>
        </p:grpSpPr>
        <p:sp>
          <p:nvSpPr>
            <p:cNvPr id="2124" name="Google Shape;2124;p164"/>
            <p:cNvSpPr/>
            <p:nvPr/>
          </p:nvSpPr>
          <p:spPr>
            <a:xfrm>
              <a:off x="2076480" y="4951440"/>
              <a:ext cx="915840" cy="381240"/>
            </a:xfrm>
            <a:custGeom>
              <a:avLst/>
              <a:gdLst/>
              <a:ahLst/>
              <a:cxnLst/>
              <a:rect l="l" t="t" r="r" b="b"/>
              <a:pathLst>
                <a:path w="898" h="375" extrusionOk="0">
                  <a:moveTo>
                    <a:pt x="450" y="0"/>
                  </a:moveTo>
                  <a:lnTo>
                    <a:pt x="511" y="2"/>
                  </a:lnTo>
                  <a:lnTo>
                    <a:pt x="572" y="6"/>
                  </a:lnTo>
                  <a:lnTo>
                    <a:pt x="630" y="15"/>
                  </a:lnTo>
                  <a:lnTo>
                    <a:pt x="684" y="28"/>
                  </a:lnTo>
                  <a:lnTo>
                    <a:pt x="734" y="43"/>
                  </a:lnTo>
                  <a:lnTo>
                    <a:pt x="779" y="60"/>
                  </a:lnTo>
                  <a:lnTo>
                    <a:pt x="818" y="79"/>
                  </a:lnTo>
                  <a:lnTo>
                    <a:pt x="851" y="101"/>
                  </a:lnTo>
                  <a:lnTo>
                    <a:pt x="875" y="125"/>
                  </a:lnTo>
                  <a:lnTo>
                    <a:pt x="892" y="149"/>
                  </a:lnTo>
                  <a:lnTo>
                    <a:pt x="898" y="174"/>
                  </a:lnTo>
                  <a:lnTo>
                    <a:pt x="898" y="200"/>
                  </a:lnTo>
                  <a:lnTo>
                    <a:pt x="892" y="226"/>
                  </a:lnTo>
                  <a:lnTo>
                    <a:pt x="875" y="250"/>
                  </a:lnTo>
                  <a:lnTo>
                    <a:pt x="851" y="274"/>
                  </a:lnTo>
                  <a:lnTo>
                    <a:pt x="818" y="295"/>
                  </a:lnTo>
                  <a:lnTo>
                    <a:pt x="779" y="315"/>
                  </a:lnTo>
                  <a:lnTo>
                    <a:pt x="734" y="332"/>
                  </a:lnTo>
                  <a:lnTo>
                    <a:pt x="684" y="347"/>
                  </a:lnTo>
                  <a:lnTo>
                    <a:pt x="630" y="360"/>
                  </a:lnTo>
                  <a:lnTo>
                    <a:pt x="572" y="369"/>
                  </a:lnTo>
                  <a:lnTo>
                    <a:pt x="511" y="373"/>
                  </a:lnTo>
                  <a:lnTo>
                    <a:pt x="450" y="375"/>
                  </a:lnTo>
                  <a:lnTo>
                    <a:pt x="390" y="373"/>
                  </a:lnTo>
                  <a:lnTo>
                    <a:pt x="329" y="369"/>
                  </a:lnTo>
                  <a:lnTo>
                    <a:pt x="271" y="360"/>
                  </a:lnTo>
                  <a:lnTo>
                    <a:pt x="217" y="347"/>
                  </a:lnTo>
                  <a:lnTo>
                    <a:pt x="167" y="332"/>
                  </a:lnTo>
                  <a:lnTo>
                    <a:pt x="122" y="315"/>
                  </a:lnTo>
                  <a:lnTo>
                    <a:pt x="83" y="295"/>
                  </a:lnTo>
                  <a:lnTo>
                    <a:pt x="50" y="274"/>
                  </a:lnTo>
                  <a:lnTo>
                    <a:pt x="26" y="250"/>
                  </a:lnTo>
                  <a:lnTo>
                    <a:pt x="9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9" y="149"/>
                  </a:lnTo>
                  <a:lnTo>
                    <a:pt x="26" y="125"/>
                  </a:lnTo>
                  <a:lnTo>
                    <a:pt x="50" y="101"/>
                  </a:lnTo>
                  <a:lnTo>
                    <a:pt x="83" y="79"/>
                  </a:lnTo>
                  <a:lnTo>
                    <a:pt x="122" y="60"/>
                  </a:lnTo>
                  <a:lnTo>
                    <a:pt x="167" y="43"/>
                  </a:lnTo>
                  <a:lnTo>
                    <a:pt x="217" y="28"/>
                  </a:lnTo>
                  <a:lnTo>
                    <a:pt x="271" y="15"/>
                  </a:lnTo>
                  <a:lnTo>
                    <a:pt x="329" y="6"/>
                  </a:lnTo>
                  <a:lnTo>
                    <a:pt x="390" y="2"/>
                  </a:lnTo>
                  <a:lnTo>
                    <a:pt x="45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25" name="Google Shape;2125;p164"/>
            <p:cNvSpPr/>
            <p:nvPr/>
          </p:nvSpPr>
          <p:spPr>
            <a:xfrm>
              <a:off x="2456280" y="532296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1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26" name="Google Shape;2126;p164"/>
          <p:cNvGrpSpPr/>
          <p:nvPr/>
        </p:nvGrpSpPr>
        <p:grpSpPr>
          <a:xfrm>
            <a:off x="893880" y="4322880"/>
            <a:ext cx="1033200" cy="581040"/>
            <a:chOff x="893880" y="4322880"/>
            <a:chExt cx="1033200" cy="581040"/>
          </a:xfrm>
        </p:grpSpPr>
        <p:sp>
          <p:nvSpPr>
            <p:cNvPr id="2127" name="Google Shape;2127;p164"/>
            <p:cNvSpPr/>
            <p:nvPr/>
          </p:nvSpPr>
          <p:spPr>
            <a:xfrm>
              <a:off x="893880" y="4505400"/>
              <a:ext cx="1033200" cy="398520"/>
            </a:xfrm>
            <a:custGeom>
              <a:avLst/>
              <a:gdLst/>
              <a:ahLst/>
              <a:cxnLst/>
              <a:rect l="l" t="t" r="r" b="b"/>
              <a:pathLst>
                <a:path w="1012" h="391" extrusionOk="0">
                  <a:moveTo>
                    <a:pt x="523" y="5"/>
                  </a:moveTo>
                  <a:lnTo>
                    <a:pt x="586" y="11"/>
                  </a:lnTo>
                  <a:lnTo>
                    <a:pt x="649" y="22"/>
                  </a:lnTo>
                  <a:lnTo>
                    <a:pt x="707" y="35"/>
                  </a:lnTo>
                  <a:lnTo>
                    <a:pt x="766" y="50"/>
                  </a:lnTo>
                  <a:lnTo>
                    <a:pt x="818" y="67"/>
                  </a:lnTo>
                  <a:lnTo>
                    <a:pt x="865" y="87"/>
                  </a:lnTo>
                  <a:lnTo>
                    <a:pt x="906" y="108"/>
                  </a:lnTo>
                  <a:lnTo>
                    <a:pt x="943" y="130"/>
                  </a:lnTo>
                  <a:lnTo>
                    <a:pt x="971" y="154"/>
                  </a:lnTo>
                  <a:lnTo>
                    <a:pt x="993" y="180"/>
                  </a:lnTo>
                  <a:lnTo>
                    <a:pt x="1006" y="203"/>
                  </a:lnTo>
                  <a:lnTo>
                    <a:pt x="1012" y="227"/>
                  </a:lnTo>
                  <a:lnTo>
                    <a:pt x="1010" y="251"/>
                  </a:lnTo>
                  <a:lnTo>
                    <a:pt x="999" y="275"/>
                  </a:lnTo>
                  <a:lnTo>
                    <a:pt x="982" y="296"/>
                  </a:lnTo>
                  <a:lnTo>
                    <a:pt x="956" y="318"/>
                  </a:lnTo>
                  <a:lnTo>
                    <a:pt x="924" y="335"/>
                  </a:lnTo>
                  <a:lnTo>
                    <a:pt x="885" y="352"/>
                  </a:lnTo>
                  <a:lnTo>
                    <a:pt x="842" y="365"/>
                  </a:lnTo>
                  <a:lnTo>
                    <a:pt x="790" y="376"/>
                  </a:lnTo>
                  <a:lnTo>
                    <a:pt x="736" y="385"/>
                  </a:lnTo>
                  <a:lnTo>
                    <a:pt x="677" y="389"/>
                  </a:lnTo>
                  <a:lnTo>
                    <a:pt x="616" y="391"/>
                  </a:lnTo>
                  <a:lnTo>
                    <a:pt x="554" y="391"/>
                  </a:lnTo>
                  <a:lnTo>
                    <a:pt x="489" y="387"/>
                  </a:lnTo>
                  <a:lnTo>
                    <a:pt x="426" y="380"/>
                  </a:lnTo>
                  <a:lnTo>
                    <a:pt x="363" y="370"/>
                  </a:lnTo>
                  <a:lnTo>
                    <a:pt x="305" y="357"/>
                  </a:lnTo>
                  <a:lnTo>
                    <a:pt x="249" y="342"/>
                  </a:lnTo>
                  <a:lnTo>
                    <a:pt x="195" y="324"/>
                  </a:lnTo>
                  <a:lnTo>
                    <a:pt x="147" y="305"/>
                  </a:lnTo>
                  <a:lnTo>
                    <a:pt x="106" y="283"/>
                  </a:lnTo>
                  <a:lnTo>
                    <a:pt x="69" y="262"/>
                  </a:lnTo>
                  <a:lnTo>
                    <a:pt x="41" y="238"/>
                  </a:lnTo>
                  <a:lnTo>
                    <a:pt x="19" y="212"/>
                  </a:lnTo>
                  <a:lnTo>
                    <a:pt x="6" y="188"/>
                  </a:lnTo>
                  <a:lnTo>
                    <a:pt x="0" y="164"/>
                  </a:lnTo>
                  <a:lnTo>
                    <a:pt x="2" y="139"/>
                  </a:lnTo>
                  <a:lnTo>
                    <a:pt x="13" y="117"/>
                  </a:lnTo>
                  <a:lnTo>
                    <a:pt x="30" y="95"/>
                  </a:lnTo>
                  <a:lnTo>
                    <a:pt x="56" y="74"/>
                  </a:lnTo>
                  <a:lnTo>
                    <a:pt x="89" y="57"/>
                  </a:lnTo>
                  <a:lnTo>
                    <a:pt x="128" y="39"/>
                  </a:lnTo>
                  <a:lnTo>
                    <a:pt x="171" y="26"/>
                  </a:lnTo>
                  <a:lnTo>
                    <a:pt x="223" y="16"/>
                  </a:lnTo>
                  <a:lnTo>
                    <a:pt x="277" y="7"/>
                  </a:lnTo>
                  <a:lnTo>
                    <a:pt x="335" y="3"/>
                  </a:lnTo>
                  <a:lnTo>
                    <a:pt x="396" y="0"/>
                  </a:lnTo>
                  <a:lnTo>
                    <a:pt x="459" y="0"/>
                  </a:lnTo>
                  <a:lnTo>
                    <a:pt x="523" y="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28" name="Google Shape;2128;p164"/>
            <p:cNvSpPr/>
            <p:nvPr/>
          </p:nvSpPr>
          <p:spPr>
            <a:xfrm>
              <a:off x="1438920" y="432288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29" name="Google Shape;2129;p164"/>
          <p:cNvGrpSpPr/>
          <p:nvPr/>
        </p:nvGrpSpPr>
        <p:grpSpPr>
          <a:xfrm>
            <a:off x="668160" y="3886200"/>
            <a:ext cx="2576520" cy="2284560"/>
            <a:chOff x="668160" y="3886200"/>
            <a:chExt cx="2576520" cy="2284560"/>
          </a:xfrm>
        </p:grpSpPr>
        <p:sp>
          <p:nvSpPr>
            <p:cNvPr id="2130" name="Google Shape;2130;p164"/>
            <p:cNvSpPr/>
            <p:nvPr/>
          </p:nvSpPr>
          <p:spPr>
            <a:xfrm>
              <a:off x="2738880" y="389880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31" name="Google Shape;2131;p164"/>
            <p:cNvSpPr/>
            <p:nvPr/>
          </p:nvSpPr>
          <p:spPr>
            <a:xfrm>
              <a:off x="668160" y="3886200"/>
              <a:ext cx="2576520" cy="2284560"/>
            </a:xfrm>
            <a:custGeom>
              <a:avLst/>
              <a:gdLst/>
              <a:ahLst/>
              <a:cxnLst/>
              <a:rect l="l" t="t" r="r" b="b"/>
              <a:pathLst>
                <a:path w="2523" h="2237" extrusionOk="0">
                  <a:moveTo>
                    <a:pt x="1259" y="0"/>
                  </a:moveTo>
                  <a:lnTo>
                    <a:pt x="1363" y="2"/>
                  </a:lnTo>
                  <a:lnTo>
                    <a:pt x="1467" y="15"/>
                  </a:lnTo>
                  <a:lnTo>
                    <a:pt x="1569" y="32"/>
                  </a:lnTo>
                  <a:lnTo>
                    <a:pt x="1668" y="58"/>
                  </a:lnTo>
                  <a:lnTo>
                    <a:pt x="1766" y="93"/>
                  </a:lnTo>
                  <a:lnTo>
                    <a:pt x="1861" y="134"/>
                  </a:lnTo>
                  <a:lnTo>
                    <a:pt x="1950" y="179"/>
                  </a:lnTo>
                  <a:lnTo>
                    <a:pt x="2034" y="233"/>
                  </a:lnTo>
                  <a:lnTo>
                    <a:pt x="2114" y="293"/>
                  </a:lnTo>
                  <a:lnTo>
                    <a:pt x="2188" y="358"/>
                  </a:lnTo>
                  <a:lnTo>
                    <a:pt x="2255" y="429"/>
                  </a:lnTo>
                  <a:lnTo>
                    <a:pt x="2315" y="505"/>
                  </a:lnTo>
                  <a:lnTo>
                    <a:pt x="2369" y="583"/>
                  </a:lnTo>
                  <a:lnTo>
                    <a:pt x="2415" y="667"/>
                  </a:lnTo>
                  <a:lnTo>
                    <a:pt x="2454" y="753"/>
                  </a:lnTo>
                  <a:lnTo>
                    <a:pt x="2484" y="842"/>
                  </a:lnTo>
                  <a:lnTo>
                    <a:pt x="2506" y="930"/>
                  </a:lnTo>
                  <a:lnTo>
                    <a:pt x="2519" y="1023"/>
                  </a:lnTo>
                  <a:lnTo>
                    <a:pt x="2523" y="1116"/>
                  </a:lnTo>
                  <a:lnTo>
                    <a:pt x="2519" y="1209"/>
                  </a:lnTo>
                  <a:lnTo>
                    <a:pt x="2506" y="1299"/>
                  </a:lnTo>
                  <a:lnTo>
                    <a:pt x="2484" y="1390"/>
                  </a:lnTo>
                  <a:lnTo>
                    <a:pt x="2454" y="1479"/>
                  </a:lnTo>
                  <a:lnTo>
                    <a:pt x="2417" y="1565"/>
                  </a:lnTo>
                  <a:lnTo>
                    <a:pt x="2372" y="1647"/>
                  </a:lnTo>
                  <a:lnTo>
                    <a:pt x="2317" y="1727"/>
                  </a:lnTo>
                  <a:lnTo>
                    <a:pt x="2257" y="1803"/>
                  </a:lnTo>
                  <a:lnTo>
                    <a:pt x="2190" y="1874"/>
                  </a:lnTo>
                  <a:lnTo>
                    <a:pt x="2116" y="1939"/>
                  </a:lnTo>
                  <a:lnTo>
                    <a:pt x="2038" y="1999"/>
                  </a:lnTo>
                  <a:lnTo>
                    <a:pt x="1952" y="2053"/>
                  </a:lnTo>
                  <a:lnTo>
                    <a:pt x="1863" y="2101"/>
                  </a:lnTo>
                  <a:lnTo>
                    <a:pt x="1770" y="2142"/>
                  </a:lnTo>
                  <a:lnTo>
                    <a:pt x="1673" y="2174"/>
                  </a:lnTo>
                  <a:lnTo>
                    <a:pt x="1573" y="2202"/>
                  </a:lnTo>
                  <a:lnTo>
                    <a:pt x="1471" y="2221"/>
                  </a:lnTo>
                  <a:lnTo>
                    <a:pt x="1368" y="2232"/>
                  </a:lnTo>
                  <a:lnTo>
                    <a:pt x="1264" y="2237"/>
                  </a:lnTo>
                  <a:lnTo>
                    <a:pt x="1160" y="2232"/>
                  </a:lnTo>
                  <a:lnTo>
                    <a:pt x="1056" y="2221"/>
                  </a:lnTo>
                  <a:lnTo>
                    <a:pt x="954" y="2202"/>
                  </a:lnTo>
                  <a:lnTo>
                    <a:pt x="855" y="2176"/>
                  </a:lnTo>
                  <a:lnTo>
                    <a:pt x="757" y="2144"/>
                  </a:lnTo>
                  <a:lnTo>
                    <a:pt x="662" y="2103"/>
                  </a:lnTo>
                  <a:lnTo>
                    <a:pt x="574" y="2055"/>
                  </a:lnTo>
                  <a:lnTo>
                    <a:pt x="489" y="2001"/>
                  </a:lnTo>
                  <a:lnTo>
                    <a:pt x="409" y="1943"/>
                  </a:lnTo>
                  <a:lnTo>
                    <a:pt x="336" y="1876"/>
                  </a:lnTo>
                  <a:lnTo>
                    <a:pt x="268" y="1807"/>
                  </a:lnTo>
                  <a:lnTo>
                    <a:pt x="208" y="1731"/>
                  </a:lnTo>
                  <a:lnTo>
                    <a:pt x="154" y="1651"/>
                  </a:lnTo>
                  <a:lnTo>
                    <a:pt x="108" y="1569"/>
                  </a:lnTo>
                  <a:lnTo>
                    <a:pt x="69" y="1483"/>
                  </a:lnTo>
                  <a:lnTo>
                    <a:pt x="39" y="1394"/>
                  </a:lnTo>
                  <a:lnTo>
                    <a:pt x="17" y="1304"/>
                  </a:lnTo>
                  <a:lnTo>
                    <a:pt x="4" y="1213"/>
                  </a:lnTo>
                  <a:lnTo>
                    <a:pt x="0" y="1120"/>
                  </a:lnTo>
                  <a:lnTo>
                    <a:pt x="4" y="1027"/>
                  </a:lnTo>
                  <a:lnTo>
                    <a:pt x="17" y="935"/>
                  </a:lnTo>
                  <a:lnTo>
                    <a:pt x="39" y="846"/>
                  </a:lnTo>
                  <a:lnTo>
                    <a:pt x="69" y="755"/>
                  </a:lnTo>
                  <a:lnTo>
                    <a:pt x="106" y="671"/>
                  </a:lnTo>
                  <a:lnTo>
                    <a:pt x="152" y="587"/>
                  </a:lnTo>
                  <a:lnTo>
                    <a:pt x="206" y="507"/>
                  </a:lnTo>
                  <a:lnTo>
                    <a:pt x="266" y="431"/>
                  </a:lnTo>
                  <a:lnTo>
                    <a:pt x="333" y="362"/>
                  </a:lnTo>
                  <a:lnTo>
                    <a:pt x="407" y="295"/>
                  </a:lnTo>
                  <a:lnTo>
                    <a:pt x="485" y="237"/>
                  </a:lnTo>
                  <a:lnTo>
                    <a:pt x="571" y="183"/>
                  </a:lnTo>
                  <a:lnTo>
                    <a:pt x="660" y="136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50" y="34"/>
                  </a:lnTo>
                  <a:lnTo>
                    <a:pt x="1052" y="15"/>
                  </a:lnTo>
                  <a:lnTo>
                    <a:pt x="1156" y="4"/>
                  </a:lnTo>
                  <a:lnTo>
                    <a:pt x="125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132" name="Google Shape;2132;p164"/>
          <p:cNvGrpSpPr/>
          <p:nvPr/>
        </p:nvGrpSpPr>
        <p:grpSpPr>
          <a:xfrm>
            <a:off x="1664280" y="4836960"/>
            <a:ext cx="1356840" cy="1051200"/>
            <a:chOff x="1664280" y="4836960"/>
            <a:chExt cx="1356840" cy="1051200"/>
          </a:xfrm>
        </p:grpSpPr>
        <p:sp>
          <p:nvSpPr>
            <p:cNvPr id="2133" name="Google Shape;2133;p164"/>
            <p:cNvSpPr/>
            <p:nvPr/>
          </p:nvSpPr>
          <p:spPr>
            <a:xfrm>
              <a:off x="1664280" y="521172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3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34" name="Google Shape;2134;p164"/>
            <p:cNvSpPr/>
            <p:nvPr/>
          </p:nvSpPr>
          <p:spPr>
            <a:xfrm>
              <a:off x="1709640" y="4836960"/>
              <a:ext cx="1311480" cy="1051200"/>
            </a:xfrm>
            <a:custGeom>
              <a:avLst/>
              <a:gdLst/>
              <a:ahLst/>
              <a:cxnLst/>
              <a:rect l="l" t="t" r="r" b="b"/>
              <a:pathLst>
                <a:path w="1285" h="1030" extrusionOk="0">
                  <a:moveTo>
                    <a:pt x="422" y="162"/>
                  </a:moveTo>
                  <a:lnTo>
                    <a:pt x="487" y="123"/>
                  </a:lnTo>
                  <a:lnTo>
                    <a:pt x="556" y="89"/>
                  </a:lnTo>
                  <a:lnTo>
                    <a:pt x="626" y="61"/>
                  </a:lnTo>
                  <a:lnTo>
                    <a:pt x="695" y="37"/>
                  </a:lnTo>
                  <a:lnTo>
                    <a:pt x="764" y="18"/>
                  </a:lnTo>
                  <a:lnTo>
                    <a:pt x="831" y="7"/>
                  </a:lnTo>
                  <a:lnTo>
                    <a:pt x="896" y="0"/>
                  </a:lnTo>
                  <a:lnTo>
                    <a:pt x="959" y="0"/>
                  </a:lnTo>
                  <a:lnTo>
                    <a:pt x="1017" y="7"/>
                  </a:lnTo>
                  <a:lnTo>
                    <a:pt x="1071" y="18"/>
                  </a:lnTo>
                  <a:lnTo>
                    <a:pt x="1121" y="35"/>
                  </a:lnTo>
                  <a:lnTo>
                    <a:pt x="1164" y="59"/>
                  </a:lnTo>
                  <a:lnTo>
                    <a:pt x="1203" y="87"/>
                  </a:lnTo>
                  <a:lnTo>
                    <a:pt x="1234" y="121"/>
                  </a:lnTo>
                  <a:lnTo>
                    <a:pt x="1257" y="160"/>
                  </a:lnTo>
                  <a:lnTo>
                    <a:pt x="1275" y="201"/>
                  </a:lnTo>
                  <a:lnTo>
                    <a:pt x="1283" y="249"/>
                  </a:lnTo>
                  <a:lnTo>
                    <a:pt x="1285" y="298"/>
                  </a:lnTo>
                  <a:lnTo>
                    <a:pt x="1279" y="350"/>
                  </a:lnTo>
                  <a:lnTo>
                    <a:pt x="1266" y="404"/>
                  </a:lnTo>
                  <a:lnTo>
                    <a:pt x="1247" y="458"/>
                  </a:lnTo>
                  <a:lnTo>
                    <a:pt x="1218" y="514"/>
                  </a:lnTo>
                  <a:lnTo>
                    <a:pt x="1184" y="570"/>
                  </a:lnTo>
                  <a:lnTo>
                    <a:pt x="1145" y="624"/>
                  </a:lnTo>
                  <a:lnTo>
                    <a:pt x="1097" y="678"/>
                  </a:lnTo>
                  <a:lnTo>
                    <a:pt x="1045" y="730"/>
                  </a:lnTo>
                  <a:lnTo>
                    <a:pt x="989" y="780"/>
                  </a:lnTo>
                  <a:lnTo>
                    <a:pt x="928" y="827"/>
                  </a:lnTo>
                  <a:lnTo>
                    <a:pt x="866" y="870"/>
                  </a:lnTo>
                  <a:lnTo>
                    <a:pt x="799" y="907"/>
                  </a:lnTo>
                  <a:lnTo>
                    <a:pt x="729" y="942"/>
                  </a:lnTo>
                  <a:lnTo>
                    <a:pt x="660" y="972"/>
                  </a:lnTo>
                  <a:lnTo>
                    <a:pt x="591" y="996"/>
                  </a:lnTo>
                  <a:lnTo>
                    <a:pt x="522" y="1013"/>
                  </a:lnTo>
                  <a:lnTo>
                    <a:pt x="455" y="1026"/>
                  </a:lnTo>
                  <a:lnTo>
                    <a:pt x="390" y="1030"/>
                  </a:lnTo>
                  <a:lnTo>
                    <a:pt x="327" y="1030"/>
                  </a:lnTo>
                  <a:lnTo>
                    <a:pt x="269" y="1026"/>
                  </a:lnTo>
                  <a:lnTo>
                    <a:pt x="214" y="1013"/>
                  </a:lnTo>
                  <a:lnTo>
                    <a:pt x="165" y="996"/>
                  </a:lnTo>
                  <a:lnTo>
                    <a:pt x="121" y="972"/>
                  </a:lnTo>
                  <a:lnTo>
                    <a:pt x="85" y="944"/>
                  </a:lnTo>
                  <a:lnTo>
                    <a:pt x="52" y="909"/>
                  </a:lnTo>
                  <a:lnTo>
                    <a:pt x="28" y="873"/>
                  </a:lnTo>
                  <a:lnTo>
                    <a:pt x="13" y="829"/>
                  </a:lnTo>
                  <a:lnTo>
                    <a:pt x="2" y="784"/>
                  </a:lnTo>
                  <a:lnTo>
                    <a:pt x="0" y="734"/>
                  </a:lnTo>
                  <a:lnTo>
                    <a:pt x="7" y="683"/>
                  </a:lnTo>
                  <a:lnTo>
                    <a:pt x="20" y="629"/>
                  </a:lnTo>
                  <a:lnTo>
                    <a:pt x="39" y="572"/>
                  </a:lnTo>
                  <a:lnTo>
                    <a:pt x="67" y="516"/>
                  </a:lnTo>
                  <a:lnTo>
                    <a:pt x="102" y="462"/>
                  </a:lnTo>
                  <a:lnTo>
                    <a:pt x="143" y="406"/>
                  </a:lnTo>
                  <a:lnTo>
                    <a:pt x="188" y="352"/>
                  </a:lnTo>
                  <a:lnTo>
                    <a:pt x="240" y="300"/>
                  </a:lnTo>
                  <a:lnTo>
                    <a:pt x="297" y="251"/>
                  </a:lnTo>
                  <a:lnTo>
                    <a:pt x="357" y="205"/>
                  </a:lnTo>
                  <a:lnTo>
                    <a:pt x="422" y="16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135" name="Google Shape;2135;p164"/>
          <p:cNvGrpSpPr/>
          <p:nvPr/>
        </p:nvGrpSpPr>
        <p:grpSpPr>
          <a:xfrm>
            <a:off x="696960" y="4168800"/>
            <a:ext cx="2430360" cy="1787400"/>
            <a:chOff x="696960" y="4168800"/>
            <a:chExt cx="2430360" cy="1787400"/>
          </a:xfrm>
        </p:grpSpPr>
        <p:sp>
          <p:nvSpPr>
            <p:cNvPr id="2136" name="Google Shape;2136;p164"/>
            <p:cNvSpPr/>
            <p:nvPr/>
          </p:nvSpPr>
          <p:spPr>
            <a:xfrm>
              <a:off x="930960" y="540864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4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37" name="Google Shape;2137;p164"/>
            <p:cNvSpPr/>
            <p:nvPr/>
          </p:nvSpPr>
          <p:spPr>
            <a:xfrm>
              <a:off x="696960" y="4168800"/>
              <a:ext cx="2430360" cy="1787400"/>
            </a:xfrm>
            <a:custGeom>
              <a:avLst/>
              <a:gdLst/>
              <a:ahLst/>
              <a:cxnLst/>
              <a:rect l="l" t="t" r="r" b="b"/>
              <a:pathLst>
                <a:path w="2380" h="1751" extrusionOk="0">
                  <a:moveTo>
                    <a:pt x="1173" y="0"/>
                  </a:moveTo>
                  <a:lnTo>
                    <a:pt x="1275" y="0"/>
                  </a:lnTo>
                  <a:lnTo>
                    <a:pt x="1374" y="9"/>
                  </a:lnTo>
                  <a:lnTo>
                    <a:pt x="1474" y="22"/>
                  </a:lnTo>
                  <a:lnTo>
                    <a:pt x="1571" y="41"/>
                  </a:lnTo>
                  <a:lnTo>
                    <a:pt x="1664" y="67"/>
                  </a:lnTo>
                  <a:lnTo>
                    <a:pt x="1755" y="99"/>
                  </a:lnTo>
                  <a:lnTo>
                    <a:pt x="1842" y="136"/>
                  </a:lnTo>
                  <a:lnTo>
                    <a:pt x="1924" y="179"/>
                  </a:lnTo>
                  <a:lnTo>
                    <a:pt x="2002" y="227"/>
                  </a:lnTo>
                  <a:lnTo>
                    <a:pt x="2073" y="279"/>
                  </a:lnTo>
                  <a:lnTo>
                    <a:pt x="2138" y="335"/>
                  </a:lnTo>
                  <a:lnTo>
                    <a:pt x="2194" y="395"/>
                  </a:lnTo>
                  <a:lnTo>
                    <a:pt x="2246" y="460"/>
                  </a:lnTo>
                  <a:lnTo>
                    <a:pt x="2289" y="527"/>
                  </a:lnTo>
                  <a:lnTo>
                    <a:pt x="2324" y="596"/>
                  </a:lnTo>
                  <a:lnTo>
                    <a:pt x="2350" y="667"/>
                  </a:lnTo>
                  <a:lnTo>
                    <a:pt x="2370" y="741"/>
                  </a:lnTo>
                  <a:lnTo>
                    <a:pt x="2380" y="814"/>
                  </a:lnTo>
                  <a:lnTo>
                    <a:pt x="2380" y="887"/>
                  </a:lnTo>
                  <a:lnTo>
                    <a:pt x="2374" y="963"/>
                  </a:lnTo>
                  <a:lnTo>
                    <a:pt x="2359" y="1036"/>
                  </a:lnTo>
                  <a:lnTo>
                    <a:pt x="2335" y="1108"/>
                  </a:lnTo>
                  <a:lnTo>
                    <a:pt x="2302" y="1179"/>
                  </a:lnTo>
                  <a:lnTo>
                    <a:pt x="2261" y="1248"/>
                  </a:lnTo>
                  <a:lnTo>
                    <a:pt x="2214" y="1313"/>
                  </a:lnTo>
                  <a:lnTo>
                    <a:pt x="2160" y="1378"/>
                  </a:lnTo>
                  <a:lnTo>
                    <a:pt x="2097" y="1436"/>
                  </a:lnTo>
                  <a:lnTo>
                    <a:pt x="2028" y="1492"/>
                  </a:lnTo>
                  <a:lnTo>
                    <a:pt x="1954" y="1542"/>
                  </a:lnTo>
                  <a:lnTo>
                    <a:pt x="1872" y="1587"/>
                  </a:lnTo>
                  <a:lnTo>
                    <a:pt x="1787" y="1628"/>
                  </a:lnTo>
                  <a:lnTo>
                    <a:pt x="1699" y="1665"/>
                  </a:lnTo>
                  <a:lnTo>
                    <a:pt x="1606" y="1693"/>
                  </a:lnTo>
                  <a:lnTo>
                    <a:pt x="1508" y="1717"/>
                  </a:lnTo>
                  <a:lnTo>
                    <a:pt x="1411" y="1736"/>
                  </a:lnTo>
                  <a:lnTo>
                    <a:pt x="1309" y="1747"/>
                  </a:lnTo>
                  <a:lnTo>
                    <a:pt x="1210" y="1751"/>
                  </a:lnTo>
                  <a:lnTo>
                    <a:pt x="1108" y="1751"/>
                  </a:lnTo>
                  <a:lnTo>
                    <a:pt x="1009" y="1742"/>
                  </a:lnTo>
                  <a:lnTo>
                    <a:pt x="909" y="1730"/>
                  </a:lnTo>
                  <a:lnTo>
                    <a:pt x="812" y="1710"/>
                  </a:lnTo>
                  <a:lnTo>
                    <a:pt x="719" y="1684"/>
                  </a:lnTo>
                  <a:lnTo>
                    <a:pt x="626" y="1652"/>
                  </a:lnTo>
                  <a:lnTo>
                    <a:pt x="539" y="1615"/>
                  </a:lnTo>
                  <a:lnTo>
                    <a:pt x="457" y="1572"/>
                  </a:lnTo>
                  <a:lnTo>
                    <a:pt x="381" y="1524"/>
                  </a:lnTo>
                  <a:lnTo>
                    <a:pt x="310" y="1473"/>
                  </a:lnTo>
                  <a:lnTo>
                    <a:pt x="245" y="1416"/>
                  </a:lnTo>
                  <a:lnTo>
                    <a:pt x="186" y="1356"/>
                  </a:lnTo>
                  <a:lnTo>
                    <a:pt x="137" y="1291"/>
                  </a:lnTo>
                  <a:lnTo>
                    <a:pt x="93" y="1226"/>
                  </a:lnTo>
                  <a:lnTo>
                    <a:pt x="59" y="1155"/>
                  </a:lnTo>
                  <a:lnTo>
                    <a:pt x="31" y="1084"/>
                  </a:lnTo>
                  <a:lnTo>
                    <a:pt x="13" y="1011"/>
                  </a:lnTo>
                  <a:lnTo>
                    <a:pt x="2" y="937"/>
                  </a:lnTo>
                  <a:lnTo>
                    <a:pt x="0" y="864"/>
                  </a:lnTo>
                  <a:lnTo>
                    <a:pt x="9" y="788"/>
                  </a:lnTo>
                  <a:lnTo>
                    <a:pt x="24" y="715"/>
                  </a:lnTo>
                  <a:lnTo>
                    <a:pt x="48" y="643"/>
                  </a:lnTo>
                  <a:lnTo>
                    <a:pt x="80" y="572"/>
                  </a:lnTo>
                  <a:lnTo>
                    <a:pt x="119" y="503"/>
                  </a:lnTo>
                  <a:lnTo>
                    <a:pt x="167" y="438"/>
                  </a:lnTo>
                  <a:lnTo>
                    <a:pt x="223" y="374"/>
                  </a:lnTo>
                  <a:lnTo>
                    <a:pt x="286" y="315"/>
                  </a:lnTo>
                  <a:lnTo>
                    <a:pt x="355" y="259"/>
                  </a:lnTo>
                  <a:lnTo>
                    <a:pt x="429" y="209"/>
                  </a:lnTo>
                  <a:lnTo>
                    <a:pt x="509" y="164"/>
                  </a:lnTo>
                  <a:lnTo>
                    <a:pt x="595" y="123"/>
                  </a:lnTo>
                  <a:lnTo>
                    <a:pt x="684" y="86"/>
                  </a:lnTo>
                  <a:lnTo>
                    <a:pt x="777" y="58"/>
                  </a:lnTo>
                  <a:lnTo>
                    <a:pt x="874" y="35"/>
                  </a:lnTo>
                  <a:lnTo>
                    <a:pt x="972" y="15"/>
                  </a:lnTo>
                  <a:lnTo>
                    <a:pt x="1071" y="4"/>
                  </a:ln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138" name="Google Shape;2138;p164"/>
          <p:cNvGrpSpPr/>
          <p:nvPr/>
        </p:nvGrpSpPr>
        <p:grpSpPr>
          <a:xfrm>
            <a:off x="6157800" y="1452600"/>
            <a:ext cx="1980360" cy="1796400"/>
            <a:chOff x="6157800" y="1452600"/>
            <a:chExt cx="1980360" cy="1796400"/>
          </a:xfrm>
        </p:grpSpPr>
        <p:sp>
          <p:nvSpPr>
            <p:cNvPr id="2139" name="Google Shape;2139;p164"/>
            <p:cNvSpPr/>
            <p:nvPr/>
          </p:nvSpPr>
          <p:spPr>
            <a:xfrm>
              <a:off x="6772320" y="2160720"/>
              <a:ext cx="88920" cy="8892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40" name="Google Shape;2140;p164"/>
            <p:cNvSpPr/>
            <p:nvPr/>
          </p:nvSpPr>
          <p:spPr>
            <a:xfrm>
              <a:off x="7613640" y="1504800"/>
              <a:ext cx="88920" cy="8892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41" name="Google Shape;2141;p164"/>
            <p:cNvSpPr/>
            <p:nvPr/>
          </p:nvSpPr>
          <p:spPr>
            <a:xfrm>
              <a:off x="7000920" y="3052800"/>
              <a:ext cx="88920" cy="8892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42" name="Google Shape;2142;p164"/>
            <p:cNvSpPr/>
            <p:nvPr/>
          </p:nvSpPr>
          <p:spPr>
            <a:xfrm>
              <a:off x="6157800" y="2030400"/>
              <a:ext cx="88920" cy="8892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43" name="Google Shape;2143;p164"/>
            <p:cNvSpPr/>
            <p:nvPr/>
          </p:nvSpPr>
          <p:spPr>
            <a:xfrm>
              <a:off x="7365960" y="2475000"/>
              <a:ext cx="88920" cy="8892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44" name="Google Shape;2144;p164"/>
            <p:cNvSpPr/>
            <p:nvPr/>
          </p:nvSpPr>
          <p:spPr>
            <a:xfrm>
              <a:off x="7859880" y="2536920"/>
              <a:ext cx="88560" cy="88920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45" name="Google Shape;2145;p164"/>
            <p:cNvSpPr/>
            <p:nvPr/>
          </p:nvSpPr>
          <p:spPr>
            <a:xfrm>
              <a:off x="7725600" y="145260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6" name="Google Shape;2146;p164"/>
            <p:cNvSpPr/>
            <p:nvPr/>
          </p:nvSpPr>
          <p:spPr>
            <a:xfrm>
              <a:off x="6892200" y="210168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7" name="Google Shape;2147;p164"/>
            <p:cNvSpPr/>
            <p:nvPr/>
          </p:nvSpPr>
          <p:spPr>
            <a:xfrm>
              <a:off x="7527240" y="242712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8" name="Google Shape;2148;p164"/>
            <p:cNvSpPr/>
            <p:nvPr/>
          </p:nvSpPr>
          <p:spPr>
            <a:xfrm>
              <a:off x="7131960" y="300528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4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9" name="Google Shape;2149;p164"/>
            <p:cNvSpPr/>
            <p:nvPr/>
          </p:nvSpPr>
          <p:spPr>
            <a:xfrm>
              <a:off x="6297120" y="197640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5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0" name="Google Shape;2150;p164"/>
            <p:cNvSpPr/>
            <p:nvPr/>
          </p:nvSpPr>
          <p:spPr>
            <a:xfrm>
              <a:off x="8035200" y="248436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6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51" name="Google Shape;2151;p164"/>
          <p:cNvGrpSpPr/>
          <p:nvPr/>
        </p:nvGrpSpPr>
        <p:grpSpPr>
          <a:xfrm>
            <a:off x="7284960" y="2360520"/>
            <a:ext cx="917640" cy="617040"/>
            <a:chOff x="7284960" y="2360520"/>
            <a:chExt cx="917640" cy="617040"/>
          </a:xfrm>
        </p:grpSpPr>
        <p:sp>
          <p:nvSpPr>
            <p:cNvPr id="2152" name="Google Shape;2152;p164"/>
            <p:cNvSpPr/>
            <p:nvPr/>
          </p:nvSpPr>
          <p:spPr>
            <a:xfrm>
              <a:off x="7284960" y="2360520"/>
              <a:ext cx="917640" cy="382680"/>
            </a:xfrm>
            <a:custGeom>
              <a:avLst/>
              <a:gdLst/>
              <a:ahLst/>
              <a:cxnLst/>
              <a:rect l="l" t="t" r="r" b="b"/>
              <a:pathLst>
                <a:path w="883" h="369" extrusionOk="0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53" name="Google Shape;2153;p164"/>
            <p:cNvSpPr/>
            <p:nvPr/>
          </p:nvSpPr>
          <p:spPr>
            <a:xfrm>
              <a:off x="7665120" y="273384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1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54" name="Google Shape;2154;p164"/>
          <p:cNvGrpSpPr/>
          <p:nvPr/>
        </p:nvGrpSpPr>
        <p:grpSpPr>
          <a:xfrm>
            <a:off x="6100920" y="1730520"/>
            <a:ext cx="1035000" cy="582480"/>
            <a:chOff x="6100920" y="1730520"/>
            <a:chExt cx="1035000" cy="582480"/>
          </a:xfrm>
        </p:grpSpPr>
        <p:sp>
          <p:nvSpPr>
            <p:cNvPr id="2155" name="Google Shape;2155;p164"/>
            <p:cNvSpPr/>
            <p:nvPr/>
          </p:nvSpPr>
          <p:spPr>
            <a:xfrm>
              <a:off x="6100920" y="1914480"/>
              <a:ext cx="1035000" cy="398520"/>
            </a:xfrm>
            <a:custGeom>
              <a:avLst/>
              <a:gdLst/>
              <a:ahLst/>
              <a:cxnLst/>
              <a:rect l="l" t="t" r="r" b="b"/>
              <a:pathLst>
                <a:path w="995" h="384" extrusionOk="0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56" name="Google Shape;2156;p164"/>
            <p:cNvSpPr/>
            <p:nvPr/>
          </p:nvSpPr>
          <p:spPr>
            <a:xfrm>
              <a:off x="6647400" y="173052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57" name="Google Shape;2157;p164"/>
          <p:cNvGrpSpPr/>
          <p:nvPr/>
        </p:nvGrpSpPr>
        <p:grpSpPr>
          <a:xfrm>
            <a:off x="5875200" y="1293840"/>
            <a:ext cx="2583720" cy="2286000"/>
            <a:chOff x="5875200" y="1293840"/>
            <a:chExt cx="2583720" cy="2286000"/>
          </a:xfrm>
        </p:grpSpPr>
        <p:sp>
          <p:nvSpPr>
            <p:cNvPr id="2158" name="Google Shape;2158;p164"/>
            <p:cNvSpPr/>
            <p:nvPr/>
          </p:nvSpPr>
          <p:spPr>
            <a:xfrm>
              <a:off x="8345520" y="173052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9" name="Google Shape;2159;p164"/>
            <p:cNvSpPr/>
            <p:nvPr/>
          </p:nvSpPr>
          <p:spPr>
            <a:xfrm>
              <a:off x="5875200" y="1293840"/>
              <a:ext cx="2580840" cy="2286000"/>
            </a:xfrm>
            <a:custGeom>
              <a:avLst/>
              <a:gdLst/>
              <a:ahLst/>
              <a:cxnLst/>
              <a:rect l="l" t="t" r="r" b="b"/>
              <a:pathLst>
                <a:path w="2479" h="2197" extrusionOk="0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160" name="Google Shape;2160;p164"/>
          <p:cNvGrpSpPr/>
          <p:nvPr/>
        </p:nvGrpSpPr>
        <p:grpSpPr>
          <a:xfrm>
            <a:off x="6872760" y="2211480"/>
            <a:ext cx="1415520" cy="1082520"/>
            <a:chOff x="6872760" y="2211480"/>
            <a:chExt cx="1415520" cy="1082520"/>
          </a:xfrm>
        </p:grpSpPr>
        <p:sp>
          <p:nvSpPr>
            <p:cNvPr id="2161" name="Google Shape;2161;p164"/>
            <p:cNvSpPr/>
            <p:nvPr/>
          </p:nvSpPr>
          <p:spPr>
            <a:xfrm>
              <a:off x="6872760" y="262080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3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62" name="Google Shape;2162;p164"/>
            <p:cNvSpPr/>
            <p:nvPr/>
          </p:nvSpPr>
          <p:spPr>
            <a:xfrm>
              <a:off x="6919920" y="2211480"/>
              <a:ext cx="1368360" cy="1082520"/>
            </a:xfrm>
            <a:custGeom>
              <a:avLst/>
              <a:gdLst/>
              <a:ahLst/>
              <a:cxnLst/>
              <a:rect l="l" t="t" r="r" b="b"/>
              <a:pathLst>
                <a:path w="1317" h="1041" extrusionOk="0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163" name="Google Shape;2163;p164"/>
          <p:cNvGrpSpPr/>
          <p:nvPr/>
        </p:nvGrpSpPr>
        <p:grpSpPr>
          <a:xfrm>
            <a:off x="6043680" y="1384200"/>
            <a:ext cx="1903320" cy="995400"/>
            <a:chOff x="6043680" y="1384200"/>
            <a:chExt cx="1903320" cy="995400"/>
          </a:xfrm>
        </p:grpSpPr>
        <p:sp>
          <p:nvSpPr>
            <p:cNvPr id="2164" name="Google Shape;2164;p164"/>
            <p:cNvSpPr/>
            <p:nvPr/>
          </p:nvSpPr>
          <p:spPr>
            <a:xfrm>
              <a:off x="6971400" y="139212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4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65" name="Google Shape;2165;p164"/>
            <p:cNvSpPr/>
            <p:nvPr/>
          </p:nvSpPr>
          <p:spPr>
            <a:xfrm>
              <a:off x="6043680" y="1384200"/>
              <a:ext cx="1903320" cy="995400"/>
            </a:xfrm>
            <a:custGeom>
              <a:avLst/>
              <a:gdLst/>
              <a:ahLst/>
              <a:cxnLst/>
              <a:rect l="l" t="t" r="r" b="b"/>
              <a:pathLst>
                <a:path w="1831" h="958" extrusionOk="0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166" name="Google Shape;2166;p164"/>
          <p:cNvGrpSpPr/>
          <p:nvPr/>
        </p:nvGrpSpPr>
        <p:grpSpPr>
          <a:xfrm>
            <a:off x="1009800" y="1362240"/>
            <a:ext cx="1991160" cy="1805760"/>
            <a:chOff x="1009800" y="1362240"/>
            <a:chExt cx="1991160" cy="1805760"/>
          </a:xfrm>
        </p:grpSpPr>
        <p:sp>
          <p:nvSpPr>
            <p:cNvPr id="2167" name="Google Shape;2167;p164"/>
            <p:cNvSpPr/>
            <p:nvPr/>
          </p:nvSpPr>
          <p:spPr>
            <a:xfrm>
              <a:off x="1627200" y="2075040"/>
              <a:ext cx="90360" cy="87120"/>
            </a:xfrm>
            <a:custGeom>
              <a:avLst/>
              <a:gdLst/>
              <a:ahLst/>
              <a:cxnLst/>
              <a:rect l="l" t="t" r="r" b="b"/>
              <a:pathLst>
                <a:path w="89" h="87" extrusionOk="0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68" name="Google Shape;2168;p164"/>
            <p:cNvSpPr/>
            <p:nvPr/>
          </p:nvSpPr>
          <p:spPr>
            <a:xfrm>
              <a:off x="2473200" y="1415880"/>
              <a:ext cx="90720" cy="87480"/>
            </a:xfrm>
            <a:custGeom>
              <a:avLst/>
              <a:gdLst/>
              <a:ahLst/>
              <a:cxnLst/>
              <a:rect l="l" t="t" r="r" b="b"/>
              <a:pathLst>
                <a:path w="89" h="86" extrusionOk="0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69" name="Google Shape;2169;p164"/>
            <p:cNvSpPr/>
            <p:nvPr/>
          </p:nvSpPr>
          <p:spPr>
            <a:xfrm>
              <a:off x="1857240" y="2973240"/>
              <a:ext cx="90720" cy="88920"/>
            </a:xfrm>
            <a:custGeom>
              <a:avLst/>
              <a:gdLst/>
              <a:ahLst/>
              <a:cxnLst/>
              <a:rect l="l" t="t" r="r" b="b"/>
              <a:pathLst>
                <a:path w="89" h="88" extrusionOk="0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70" name="Google Shape;2170;p164"/>
            <p:cNvSpPr/>
            <p:nvPr/>
          </p:nvSpPr>
          <p:spPr>
            <a:xfrm>
              <a:off x="1009800" y="1944720"/>
              <a:ext cx="88920" cy="88920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71" name="Google Shape;2171;p164"/>
            <p:cNvSpPr/>
            <p:nvPr/>
          </p:nvSpPr>
          <p:spPr>
            <a:xfrm>
              <a:off x="2224080" y="2390760"/>
              <a:ext cx="88920" cy="88920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72" name="Google Shape;2172;p164"/>
            <p:cNvSpPr/>
            <p:nvPr/>
          </p:nvSpPr>
          <p:spPr>
            <a:xfrm>
              <a:off x="2719440" y="2452680"/>
              <a:ext cx="90360" cy="90360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73" name="Google Shape;2173;p164"/>
            <p:cNvSpPr/>
            <p:nvPr/>
          </p:nvSpPr>
          <p:spPr>
            <a:xfrm>
              <a:off x="2615400" y="136224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74" name="Google Shape;2174;p164"/>
            <p:cNvSpPr/>
            <p:nvPr/>
          </p:nvSpPr>
          <p:spPr>
            <a:xfrm>
              <a:off x="1816920" y="202896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75" name="Google Shape;2175;p164"/>
            <p:cNvSpPr/>
            <p:nvPr/>
          </p:nvSpPr>
          <p:spPr>
            <a:xfrm>
              <a:off x="2386800" y="234144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76" name="Google Shape;2176;p164"/>
            <p:cNvSpPr/>
            <p:nvPr/>
          </p:nvSpPr>
          <p:spPr>
            <a:xfrm>
              <a:off x="1986840" y="292428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4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77" name="Google Shape;2177;p164"/>
            <p:cNvSpPr/>
            <p:nvPr/>
          </p:nvSpPr>
          <p:spPr>
            <a:xfrm>
              <a:off x="1191600" y="188604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5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78" name="Google Shape;2178;p164"/>
            <p:cNvSpPr/>
            <p:nvPr/>
          </p:nvSpPr>
          <p:spPr>
            <a:xfrm>
              <a:off x="2898000" y="2400480"/>
              <a:ext cx="1029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6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79" name="Google Shape;2179;p164"/>
          <p:cNvGrpSpPr/>
          <p:nvPr/>
        </p:nvGrpSpPr>
        <p:grpSpPr>
          <a:xfrm>
            <a:off x="2141640" y="2070000"/>
            <a:ext cx="922320" cy="590400"/>
            <a:chOff x="2141640" y="2070000"/>
            <a:chExt cx="922320" cy="590400"/>
          </a:xfrm>
        </p:grpSpPr>
        <p:sp>
          <p:nvSpPr>
            <p:cNvPr id="2180" name="Google Shape;2180;p164"/>
            <p:cNvSpPr/>
            <p:nvPr/>
          </p:nvSpPr>
          <p:spPr>
            <a:xfrm>
              <a:off x="2141640" y="2275200"/>
              <a:ext cx="922320" cy="385200"/>
            </a:xfrm>
            <a:custGeom>
              <a:avLst/>
              <a:gdLst/>
              <a:ahLst/>
              <a:cxnLst/>
              <a:rect l="l" t="t" r="r" b="b"/>
              <a:pathLst>
                <a:path w="897" h="375" extrusionOk="0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81" name="Google Shape;2181;p164"/>
            <p:cNvSpPr/>
            <p:nvPr/>
          </p:nvSpPr>
          <p:spPr>
            <a:xfrm>
              <a:off x="2522880" y="207000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1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82" name="Google Shape;2182;p164"/>
          <p:cNvGrpSpPr/>
          <p:nvPr/>
        </p:nvGrpSpPr>
        <p:grpSpPr>
          <a:xfrm>
            <a:off x="865080" y="1825560"/>
            <a:ext cx="1123920" cy="742320"/>
            <a:chOff x="865080" y="1825560"/>
            <a:chExt cx="1123920" cy="742320"/>
          </a:xfrm>
        </p:grpSpPr>
        <p:sp>
          <p:nvSpPr>
            <p:cNvPr id="2183" name="Google Shape;2183;p164"/>
            <p:cNvSpPr/>
            <p:nvPr/>
          </p:nvSpPr>
          <p:spPr>
            <a:xfrm>
              <a:off x="865080" y="1825560"/>
              <a:ext cx="1123920" cy="509760"/>
            </a:xfrm>
            <a:custGeom>
              <a:avLst/>
              <a:gdLst/>
              <a:ahLst/>
              <a:cxnLst/>
              <a:rect l="l" t="t" r="r" b="b"/>
              <a:pathLst>
                <a:path w="1093" h="497" extrusionOk="0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84" name="Google Shape;2184;p164"/>
            <p:cNvSpPr/>
            <p:nvPr/>
          </p:nvSpPr>
          <p:spPr>
            <a:xfrm>
              <a:off x="1499040" y="232416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85" name="Google Shape;2185;p164"/>
          <p:cNvGrpSpPr/>
          <p:nvPr/>
        </p:nvGrpSpPr>
        <p:grpSpPr>
          <a:xfrm>
            <a:off x="812880" y="1555920"/>
            <a:ext cx="2381040" cy="1357200"/>
            <a:chOff x="812880" y="1555920"/>
            <a:chExt cx="2381040" cy="1357200"/>
          </a:xfrm>
        </p:grpSpPr>
        <p:sp>
          <p:nvSpPr>
            <p:cNvPr id="2186" name="Google Shape;2186;p164"/>
            <p:cNvSpPr/>
            <p:nvPr/>
          </p:nvSpPr>
          <p:spPr>
            <a:xfrm>
              <a:off x="812880" y="1565280"/>
              <a:ext cx="2381040" cy="1347840"/>
            </a:xfrm>
            <a:custGeom>
              <a:avLst/>
              <a:gdLst/>
              <a:ahLst/>
              <a:cxnLst/>
              <a:rect l="l" t="t" r="r" b="b"/>
              <a:pathLst>
                <a:path w="2315" h="1312" extrusionOk="0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87" name="Google Shape;2187;p164"/>
            <p:cNvSpPr/>
            <p:nvPr/>
          </p:nvSpPr>
          <p:spPr>
            <a:xfrm>
              <a:off x="1954800" y="155592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3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88" name="Google Shape;2188;p164"/>
          <p:cNvGrpSpPr/>
          <p:nvPr/>
        </p:nvGrpSpPr>
        <p:grpSpPr>
          <a:xfrm>
            <a:off x="771480" y="1477800"/>
            <a:ext cx="2460600" cy="1887120"/>
            <a:chOff x="771480" y="1477800"/>
            <a:chExt cx="2460600" cy="1887120"/>
          </a:xfrm>
        </p:grpSpPr>
        <p:sp>
          <p:nvSpPr>
            <p:cNvPr id="2189" name="Google Shape;2189;p164"/>
            <p:cNvSpPr/>
            <p:nvPr/>
          </p:nvSpPr>
          <p:spPr>
            <a:xfrm>
              <a:off x="771480" y="1477800"/>
              <a:ext cx="2460600" cy="1657440"/>
            </a:xfrm>
            <a:custGeom>
              <a:avLst/>
              <a:gdLst/>
              <a:ahLst/>
              <a:cxnLst/>
              <a:rect l="l" t="t" r="r" b="b"/>
              <a:pathLst>
                <a:path w="2391" h="1611" extrusionOk="0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90" name="Google Shape;2190;p164"/>
            <p:cNvSpPr/>
            <p:nvPr/>
          </p:nvSpPr>
          <p:spPr>
            <a:xfrm>
              <a:off x="1797480" y="312120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4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91" name="Google Shape;2191;p164"/>
          <p:cNvGrpSpPr/>
          <p:nvPr/>
        </p:nvGrpSpPr>
        <p:grpSpPr>
          <a:xfrm>
            <a:off x="723960" y="1216080"/>
            <a:ext cx="2593800" cy="2287080"/>
            <a:chOff x="723960" y="1216080"/>
            <a:chExt cx="2593800" cy="2287080"/>
          </a:xfrm>
        </p:grpSpPr>
        <p:sp>
          <p:nvSpPr>
            <p:cNvPr id="2192" name="Google Shape;2192;p164"/>
            <p:cNvSpPr/>
            <p:nvPr/>
          </p:nvSpPr>
          <p:spPr>
            <a:xfrm>
              <a:off x="2723040" y="1216080"/>
              <a:ext cx="11340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</a:t>
              </a:r>
              <a:endParaRPr sz="1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3" name="Google Shape;2193;p164"/>
            <p:cNvSpPr/>
            <p:nvPr/>
          </p:nvSpPr>
          <p:spPr>
            <a:xfrm>
              <a:off x="723960" y="1228680"/>
              <a:ext cx="2593800" cy="2274480"/>
            </a:xfrm>
            <a:custGeom>
              <a:avLst/>
              <a:gdLst/>
              <a:ahLst/>
              <a:cxnLst/>
              <a:rect l="l" t="t" r="r" b="b"/>
              <a:pathLst>
                <a:path w="2522" h="2211" extrusionOk="0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30960</Words>
  <Application>WPS Presentation</Application>
  <PresentationFormat/>
  <Paragraphs>1801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141</vt:i4>
      </vt:variant>
    </vt:vector>
  </HeadingPairs>
  <TitlesOfParts>
    <vt:vector size="157" baseType="lpstr">
      <vt:lpstr>Arial</vt:lpstr>
      <vt:lpstr>SimSun</vt:lpstr>
      <vt:lpstr>Wingdings</vt:lpstr>
      <vt:lpstr>Arial</vt:lpstr>
      <vt:lpstr>Tahoma</vt:lpstr>
      <vt:lpstr>Times New Roman</vt:lpstr>
      <vt:lpstr>Noto Sans Symbols</vt:lpstr>
      <vt:lpstr>Gubbi</vt:lpstr>
      <vt:lpstr>微软雅黑</vt:lpstr>
      <vt:lpstr>Arial Unicode MS</vt:lpstr>
      <vt:lpstr>CaskaydiaCove Nerd Font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maheeth</cp:lastModifiedBy>
  <cp:revision>2</cp:revision>
  <dcterms:created xsi:type="dcterms:W3CDTF">2021-11-29T08:54:19Z</dcterms:created>
  <dcterms:modified xsi:type="dcterms:W3CDTF">2021-11-29T08:54:19Z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